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rawings/drawing1.xml" ContentType="application/vnd.openxmlformats-officedocument.drawingml.chartshape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7"/>
  </p:notesMasterIdLst>
  <p:sldIdLst>
    <p:sldId id="256" r:id="rId2"/>
    <p:sldId id="257" r:id="rId3"/>
    <p:sldId id="260" r:id="rId4"/>
    <p:sldId id="259" r:id="rId5"/>
    <p:sldId id="258" r:id="rId6"/>
    <p:sldId id="261" r:id="rId7"/>
    <p:sldId id="262" r:id="rId8"/>
    <p:sldId id="263" r:id="rId9"/>
    <p:sldId id="264" r:id="rId10"/>
    <p:sldId id="265" r:id="rId11"/>
    <p:sldId id="274" r:id="rId12"/>
    <p:sldId id="275" r:id="rId13"/>
    <p:sldId id="273" r:id="rId14"/>
    <p:sldId id="266" r:id="rId15"/>
    <p:sldId id="267" r:id="rId16"/>
    <p:sldId id="268" r:id="rId17"/>
    <p:sldId id="294" r:id="rId18"/>
    <p:sldId id="269" r:id="rId19"/>
    <p:sldId id="270" r:id="rId20"/>
    <p:sldId id="272" r:id="rId21"/>
    <p:sldId id="271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6" r:id="rId31"/>
    <p:sldId id="284" r:id="rId32"/>
    <p:sldId id="285" r:id="rId33"/>
    <p:sldId id="287" r:id="rId34"/>
    <p:sldId id="288" r:id="rId35"/>
    <p:sldId id="289" r:id="rId36"/>
    <p:sldId id="291" r:id="rId37"/>
    <p:sldId id="290" r:id="rId38"/>
    <p:sldId id="293" r:id="rId39"/>
    <p:sldId id="295" r:id="rId40"/>
    <p:sldId id="296" r:id="rId41"/>
    <p:sldId id="292" r:id="rId42"/>
    <p:sldId id="297" r:id="rId43"/>
    <p:sldId id="298" r:id="rId44"/>
    <p:sldId id="299" r:id="rId45"/>
    <p:sldId id="300" r:id="rId46"/>
    <p:sldId id="301" r:id="rId47"/>
    <p:sldId id="302" r:id="rId48"/>
    <p:sldId id="304" r:id="rId49"/>
    <p:sldId id="350" r:id="rId50"/>
    <p:sldId id="303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22" r:id="rId66"/>
    <p:sldId id="323" r:id="rId67"/>
    <p:sldId id="324" r:id="rId68"/>
    <p:sldId id="319" r:id="rId69"/>
    <p:sldId id="320" r:id="rId70"/>
    <p:sldId id="329" r:id="rId71"/>
    <p:sldId id="325" r:id="rId72"/>
    <p:sldId id="330" r:id="rId73"/>
    <p:sldId id="331" r:id="rId74"/>
    <p:sldId id="332" r:id="rId75"/>
    <p:sldId id="333" r:id="rId76"/>
    <p:sldId id="334" r:id="rId77"/>
    <p:sldId id="326" r:id="rId78"/>
    <p:sldId id="337" r:id="rId79"/>
    <p:sldId id="338" r:id="rId80"/>
    <p:sldId id="339" r:id="rId81"/>
    <p:sldId id="327" r:id="rId82"/>
    <p:sldId id="353" r:id="rId83"/>
    <p:sldId id="336" r:id="rId84"/>
    <p:sldId id="335" r:id="rId85"/>
    <p:sldId id="341" r:id="rId86"/>
    <p:sldId id="340" r:id="rId87"/>
    <p:sldId id="342" r:id="rId88"/>
    <p:sldId id="343" r:id="rId89"/>
    <p:sldId id="344" r:id="rId90"/>
    <p:sldId id="347" r:id="rId91"/>
    <p:sldId id="348" r:id="rId92"/>
    <p:sldId id="349" r:id="rId93"/>
    <p:sldId id="346" r:id="rId94"/>
    <p:sldId id="351" r:id="rId95"/>
    <p:sldId id="352" r:id="rId9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30"/>
    <p:restoredTop sz="94655"/>
  </p:normalViewPr>
  <p:slideViewPr>
    <p:cSldViewPr snapToGrid="0">
      <p:cViewPr varScale="1">
        <p:scale>
          <a:sx n="116" d="100"/>
          <a:sy n="116" d="100"/>
        </p:scale>
        <p:origin x="58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viewProps" Target="viewProps.xml"/><Relationship Id="rId10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presProps" Target="presProps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Sam/Desktop/Econ%20645/Data/BLS/LaborPrody_93_23.xlsx" TargetMode="Externa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chartUserShapes" Target="../drawings/drawing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Sheet1!$E$13:$E$17</c:f>
              <c:numCache>
                <c:formatCode>General</c:formatCode>
                <c:ptCount val="5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</c:numCache>
            </c:numRef>
          </c:cat>
          <c:val>
            <c:numRef>
              <c:f>Sheet1!$F$13:$F$17</c:f>
              <c:numCache>
                <c:formatCode>General</c:formatCode>
                <c:ptCount val="5"/>
                <c:pt idx="0">
                  <c:v>1</c:v>
                </c:pt>
                <c:pt idx="1">
                  <c:v>1.5</c:v>
                </c:pt>
                <c:pt idx="2">
                  <c:v>0.5</c:v>
                </c:pt>
                <c:pt idx="3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B5E-234C-8A59-083B1E2CE02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338850175"/>
        <c:axId val="1986185631"/>
      </c:lineChart>
      <c:catAx>
        <c:axId val="1338850175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/>
                  <a:t>Lag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6185631"/>
        <c:crosses val="autoZero"/>
        <c:auto val="1"/>
        <c:lblAlgn val="ctr"/>
        <c:lblOffset val="100"/>
        <c:noMultiLvlLbl val="0"/>
      </c:catAx>
      <c:valAx>
        <c:axId val="1986185631"/>
        <c:scaling>
          <c:orientation val="minMax"/>
        </c:scaling>
        <c:delete val="1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800"/>
                  <a:t>Coefficient</a:t>
                </a:r>
                <a:r>
                  <a:rPr lang="en-US" sz="1800" baseline="0"/>
                  <a:t>  Delta_j </a:t>
                </a:r>
                <a:endParaRPr lang="en-US" sz="180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crossAx val="1338850175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400"/>
              <a:t>Output</a:t>
            </a:r>
            <a:r>
              <a:rPr lang="en-US" sz="2400" baseline="0"/>
              <a:t> Per Hour</a:t>
            </a:r>
            <a:endParaRPr lang="en-US" sz="240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1275749655572534"/>
          <c:y val="8.8995224284437346E-2"/>
          <c:w val="0.85747099306442831"/>
          <c:h val="0.8076615840982404"/>
        </c:manualLayout>
      </c:layout>
      <c:lineChart>
        <c:grouping val="standard"/>
        <c:varyColors val="0"/>
        <c:ser>
          <c:idx val="0"/>
          <c:order val="0"/>
          <c:tx>
            <c:v>2012=100</c:v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'BLS Data Series'!$A$12:$A$41</c:f>
              <c:numCache>
                <c:formatCode>General</c:formatCode>
                <c:ptCount val="30"/>
                <c:pt idx="0">
                  <c:v>1993</c:v>
                </c:pt>
                <c:pt idx="1">
                  <c:v>1994</c:v>
                </c:pt>
                <c:pt idx="2">
                  <c:v>1995</c:v>
                </c:pt>
                <c:pt idx="3">
                  <c:v>1996</c:v>
                </c:pt>
                <c:pt idx="4">
                  <c:v>1997</c:v>
                </c:pt>
                <c:pt idx="5">
                  <c:v>1998</c:v>
                </c:pt>
                <c:pt idx="6">
                  <c:v>1999</c:v>
                </c:pt>
                <c:pt idx="7">
                  <c:v>2000</c:v>
                </c:pt>
                <c:pt idx="8">
                  <c:v>2001</c:v>
                </c:pt>
                <c:pt idx="9">
                  <c:v>2002</c:v>
                </c:pt>
                <c:pt idx="10">
                  <c:v>2003</c:v>
                </c:pt>
                <c:pt idx="11">
                  <c:v>2004</c:v>
                </c:pt>
                <c:pt idx="12">
                  <c:v>2005</c:v>
                </c:pt>
                <c:pt idx="13">
                  <c:v>2006</c:v>
                </c:pt>
                <c:pt idx="14">
                  <c:v>2007</c:v>
                </c:pt>
                <c:pt idx="15">
                  <c:v>2008</c:v>
                </c:pt>
                <c:pt idx="16">
                  <c:v>2009</c:v>
                </c:pt>
                <c:pt idx="17">
                  <c:v>2010</c:v>
                </c:pt>
                <c:pt idx="18">
                  <c:v>2011</c:v>
                </c:pt>
                <c:pt idx="19">
                  <c:v>2012</c:v>
                </c:pt>
                <c:pt idx="20">
                  <c:v>2013</c:v>
                </c:pt>
                <c:pt idx="21">
                  <c:v>2014</c:v>
                </c:pt>
                <c:pt idx="22">
                  <c:v>2015</c:v>
                </c:pt>
                <c:pt idx="23">
                  <c:v>2016</c:v>
                </c:pt>
                <c:pt idx="24">
                  <c:v>2017</c:v>
                </c:pt>
                <c:pt idx="25">
                  <c:v>2018</c:v>
                </c:pt>
                <c:pt idx="26">
                  <c:v>2019</c:v>
                </c:pt>
                <c:pt idx="27">
                  <c:v>2020</c:v>
                </c:pt>
                <c:pt idx="28">
                  <c:v>2021</c:v>
                </c:pt>
                <c:pt idx="29">
                  <c:v>2022</c:v>
                </c:pt>
              </c:numCache>
            </c:numRef>
          </c:cat>
          <c:val>
            <c:numRef>
              <c:f>'BLS Data Series'!$F$12:$F$41</c:f>
              <c:numCache>
                <c:formatCode>#0.000</c:formatCode>
                <c:ptCount val="30"/>
                <c:pt idx="0">
                  <c:v>65.022000000000006</c:v>
                </c:pt>
                <c:pt idx="1">
                  <c:v>65.468000000000004</c:v>
                </c:pt>
                <c:pt idx="2">
                  <c:v>66.174000000000007</c:v>
                </c:pt>
                <c:pt idx="3">
                  <c:v>67.563999999999993</c:v>
                </c:pt>
                <c:pt idx="4">
                  <c:v>68.867000000000004</c:v>
                </c:pt>
                <c:pt idx="5">
                  <c:v>71.182000000000002</c:v>
                </c:pt>
                <c:pt idx="6">
                  <c:v>73.968000000000004</c:v>
                </c:pt>
                <c:pt idx="7">
                  <c:v>76.167000000000002</c:v>
                </c:pt>
                <c:pt idx="8">
                  <c:v>78.14</c:v>
                </c:pt>
                <c:pt idx="9">
                  <c:v>81.477999999999994</c:v>
                </c:pt>
                <c:pt idx="10">
                  <c:v>84.486999999999995</c:v>
                </c:pt>
                <c:pt idx="11">
                  <c:v>87.006</c:v>
                </c:pt>
                <c:pt idx="12">
                  <c:v>88.9</c:v>
                </c:pt>
                <c:pt idx="13">
                  <c:v>89.781999999999996</c:v>
                </c:pt>
                <c:pt idx="14">
                  <c:v>91.201999999999998</c:v>
                </c:pt>
                <c:pt idx="15">
                  <c:v>92.635999999999996</c:v>
                </c:pt>
                <c:pt idx="16">
                  <c:v>96.221999999999994</c:v>
                </c:pt>
                <c:pt idx="17">
                  <c:v>99.491</c:v>
                </c:pt>
                <c:pt idx="18">
                  <c:v>99.281000000000006</c:v>
                </c:pt>
                <c:pt idx="19">
                  <c:v>100</c:v>
                </c:pt>
                <c:pt idx="20">
                  <c:v>100.562</c:v>
                </c:pt>
                <c:pt idx="21">
                  <c:v>101.11199999999999</c:v>
                </c:pt>
                <c:pt idx="22">
                  <c:v>102.34699999999999</c:v>
                </c:pt>
                <c:pt idx="23">
                  <c:v>102.98699999999999</c:v>
                </c:pt>
                <c:pt idx="24">
                  <c:v>104.13200000000001</c:v>
                </c:pt>
                <c:pt idx="25">
                  <c:v>105.639</c:v>
                </c:pt>
                <c:pt idx="26">
                  <c:v>107.726</c:v>
                </c:pt>
                <c:pt idx="27">
                  <c:v>112.586</c:v>
                </c:pt>
                <c:pt idx="28">
                  <c:v>115.071</c:v>
                </c:pt>
                <c:pt idx="29">
                  <c:v>113.175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F0F-FF46-956D-B42FFF64DD34}"/>
            </c:ext>
          </c:extLst>
        </c:ser>
        <c:ser>
          <c:idx val="1"/>
          <c:order val="1"/>
          <c:tx>
            <c:v>1993=100</c:v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'BLS Data Series'!$A$12:$A$41</c:f>
              <c:numCache>
                <c:formatCode>General</c:formatCode>
                <c:ptCount val="30"/>
                <c:pt idx="0">
                  <c:v>1993</c:v>
                </c:pt>
                <c:pt idx="1">
                  <c:v>1994</c:v>
                </c:pt>
                <c:pt idx="2">
                  <c:v>1995</c:v>
                </c:pt>
                <c:pt idx="3">
                  <c:v>1996</c:v>
                </c:pt>
                <c:pt idx="4">
                  <c:v>1997</c:v>
                </c:pt>
                <c:pt idx="5">
                  <c:v>1998</c:v>
                </c:pt>
                <c:pt idx="6">
                  <c:v>1999</c:v>
                </c:pt>
                <c:pt idx="7">
                  <c:v>2000</c:v>
                </c:pt>
                <c:pt idx="8">
                  <c:v>2001</c:v>
                </c:pt>
                <c:pt idx="9">
                  <c:v>2002</c:v>
                </c:pt>
                <c:pt idx="10">
                  <c:v>2003</c:v>
                </c:pt>
                <c:pt idx="11">
                  <c:v>2004</c:v>
                </c:pt>
                <c:pt idx="12">
                  <c:v>2005</c:v>
                </c:pt>
                <c:pt idx="13">
                  <c:v>2006</c:v>
                </c:pt>
                <c:pt idx="14">
                  <c:v>2007</c:v>
                </c:pt>
                <c:pt idx="15">
                  <c:v>2008</c:v>
                </c:pt>
                <c:pt idx="16">
                  <c:v>2009</c:v>
                </c:pt>
                <c:pt idx="17">
                  <c:v>2010</c:v>
                </c:pt>
                <c:pt idx="18">
                  <c:v>2011</c:v>
                </c:pt>
                <c:pt idx="19">
                  <c:v>2012</c:v>
                </c:pt>
                <c:pt idx="20">
                  <c:v>2013</c:v>
                </c:pt>
                <c:pt idx="21">
                  <c:v>2014</c:v>
                </c:pt>
                <c:pt idx="22">
                  <c:v>2015</c:v>
                </c:pt>
                <c:pt idx="23">
                  <c:v>2016</c:v>
                </c:pt>
                <c:pt idx="24">
                  <c:v>2017</c:v>
                </c:pt>
                <c:pt idx="25">
                  <c:v>2018</c:v>
                </c:pt>
                <c:pt idx="26">
                  <c:v>2019</c:v>
                </c:pt>
                <c:pt idx="27">
                  <c:v>2020</c:v>
                </c:pt>
                <c:pt idx="28">
                  <c:v>2021</c:v>
                </c:pt>
                <c:pt idx="29">
                  <c:v>2022</c:v>
                </c:pt>
              </c:numCache>
            </c:numRef>
          </c:cat>
          <c:val>
            <c:numRef>
              <c:f>'BLS Data Series'!$G$12:$G$41</c:f>
              <c:numCache>
                <c:formatCode>General</c:formatCode>
                <c:ptCount val="30"/>
                <c:pt idx="0">
                  <c:v>100</c:v>
                </c:pt>
                <c:pt idx="1">
                  <c:v>100.68592168804405</c:v>
                </c:pt>
                <c:pt idx="2">
                  <c:v>101.77170803727968</c:v>
                </c:pt>
                <c:pt idx="3">
                  <c:v>103.90944603365013</c:v>
                </c:pt>
                <c:pt idx="4">
                  <c:v>105.91338316262188</c:v>
                </c:pt>
                <c:pt idx="5">
                  <c:v>109.47371658823167</c:v>
                </c:pt>
                <c:pt idx="6">
                  <c:v>113.75842022700009</c:v>
                </c:pt>
                <c:pt idx="7">
                  <c:v>117.14035249607824</c:v>
                </c:pt>
                <c:pt idx="8">
                  <c:v>120.17471009812061</c:v>
                </c:pt>
                <c:pt idx="9">
                  <c:v>125.30835717141888</c:v>
                </c:pt>
                <c:pt idx="10">
                  <c:v>129.93602165420933</c:v>
                </c:pt>
                <c:pt idx="11">
                  <c:v>133.81009504475406</c:v>
                </c:pt>
                <c:pt idx="12">
                  <c:v>136.7229553074344</c:v>
                </c:pt>
                <c:pt idx="13">
                  <c:v>138.07941927347665</c:v>
                </c:pt>
                <c:pt idx="14">
                  <c:v>140.26329549998459</c:v>
                </c:pt>
                <c:pt idx="15">
                  <c:v>142.46870290055671</c:v>
                </c:pt>
                <c:pt idx="16">
                  <c:v>147.98375934299156</c:v>
                </c:pt>
                <c:pt idx="17">
                  <c:v>153.01128848697363</c:v>
                </c:pt>
                <c:pt idx="18">
                  <c:v>152.68832087601118</c:v>
                </c:pt>
                <c:pt idx="19">
                  <c:v>153.79410045830642</c:v>
                </c:pt>
                <c:pt idx="20">
                  <c:v>154.65842330288208</c:v>
                </c:pt>
                <c:pt idx="21">
                  <c:v>155.50429085540276</c:v>
                </c:pt>
                <c:pt idx="22">
                  <c:v>157.40364799606286</c:v>
                </c:pt>
                <c:pt idx="23">
                  <c:v>158.38793023899601</c:v>
                </c:pt>
                <c:pt idx="24">
                  <c:v>160.14887268924363</c:v>
                </c:pt>
                <c:pt idx="25">
                  <c:v>162.4665497831503</c:v>
                </c:pt>
                <c:pt idx="26">
                  <c:v>165.67623265971517</c:v>
                </c:pt>
                <c:pt idx="27">
                  <c:v>173.15062594198884</c:v>
                </c:pt>
                <c:pt idx="28">
                  <c:v>176.97240933837776</c:v>
                </c:pt>
                <c:pt idx="29">
                  <c:v>174.05647319368828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8F0F-FF46-956D-B42FFF64DD3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57487424"/>
        <c:axId val="365216720"/>
      </c:lineChart>
      <c:catAx>
        <c:axId val="3574874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2700000" spcFirstLastPara="1" vertOverflow="ellipsis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65216720"/>
        <c:crosses val="autoZero"/>
        <c:auto val="1"/>
        <c:lblAlgn val="ctr"/>
        <c:lblOffset val="100"/>
        <c:noMultiLvlLbl val="0"/>
      </c:catAx>
      <c:valAx>
        <c:axId val="36521672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/>
                  <a:t>Index Base=100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#0.000" sourceLinked="1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57487424"/>
        <c:crosses val="autoZero"/>
        <c:crossBetween val="midCat"/>
      </c:valAx>
      <c:spPr>
        <a:noFill/>
        <a:ln>
          <a:solidFill>
            <a:schemeClr val="tx1"/>
          </a:solidFill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0.81926</cdr:x>
      <cdr:y>0.95663</cdr:y>
    </cdr:from>
    <cdr:to>
      <cdr:x>0.96206</cdr:x>
      <cdr:y>1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D499AF1A-2E7F-CABD-FD54-02C2D38D619C}"/>
            </a:ext>
          </a:extLst>
        </cdr:cNvPr>
        <cdr:cNvSpPr txBox="1"/>
      </cdr:nvSpPr>
      <cdr:spPr>
        <a:xfrm xmlns:a="http://schemas.openxmlformats.org/drawingml/2006/main">
          <a:off x="6092330" y="4486275"/>
          <a:ext cx="1061920" cy="20341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US" sz="1100" dirty="0"/>
            <a:t>Source: BLS.gov</a:t>
          </a:r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925A3B-0D66-484A-AE77-65F936BE86DC}" type="datetimeFigureOut">
              <a:rPr lang="en-US" smtClean="0"/>
              <a:t>10/30/23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AD4214-5B89-1D49-BE5F-9CA80BFC05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02990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natural log transformation provides interpretations of constant elasticity.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Short-Run Elasticity measures the impact propensity in a distributed lag model when the dependent and independent variables are in log forms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Long-run elasticity measures the long-run propensity in a distributed lag model when the dependent and independent variables </a:t>
            </a:r>
            <a:r>
              <a:rPr lang="en-US" dirty="0" err="1"/>
              <a:t>arei</a:t>
            </a:r>
            <a:r>
              <a:rPr lang="en-US" dirty="0"/>
              <a:t> in log forms; the long-run elasticity is the eventual percentage increase in explained variable given a permanent 1% increase in the explanatory variable.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AD4214-5B89-1D49-BE5F-9CA80BFC058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5509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Note: we can use index numbers in event studies, where an index looks at rates of change between a current period and a base period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𝑛𝑒𝑤𝑖𝑛𝑑𝑒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=100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𝑜𝑙𝑑𝑖𝑛𝑑𝑒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𝑜𝑙𝑑𝑖𝑛𝑑𝑒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𝑏𝑎𝑠𝑒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Note: we can use index numbers in event studies, where an index looks at rates of change between a current period and a base period </a:t>
                </a:r>
                <a:r>
                  <a:rPr lang="en-US" b="0" i="0">
                    <a:latin typeface="Cambria Math" panose="02040503050406030204" pitchFamily="18" charset="0"/>
                  </a:rPr>
                  <a:t>𝑛𝑒𝑤𝑖𝑛𝑑𝑒𝑥_𝑡=100((𝑜𝑙𝑑𝑖𝑛𝑑𝑒𝑥_𝑡)/(𝑜𝑙𝑑𝑖𝑛𝑑𝑒𝑥_𝑏𝑎𝑠𝑒 ))</a:t>
                </a:r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AD4214-5B89-1D49-BE5F-9CA80BFC058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531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Note: TS5 says nothing about temporal correlation within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, such</a:t>
                </a:r>
                <a:r>
                  <a:rPr lang="en-US" baseline="0" dirty="0"/>
                  <a:t> that we expect inflation to be correlated with prior time periods of inflation. </a:t>
                </a:r>
              </a:p>
              <a:p>
                <a:r>
                  <a:rPr lang="en-US" baseline="0" dirty="0"/>
                  <a:t>Note: We do not need to worry about serial correlation with cross-sections, since random sampling means are </a:t>
                </a:r>
                <a:r>
                  <a:rPr lang="en-US" baseline="0" dirty="0" err="1"/>
                  <a:t>i.i.d.</a:t>
                </a:r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Note: TS5 says nothing about temporal correlation within </a:t>
                </a:r>
                <a:r>
                  <a:rPr lang="en-US" b="0" i="0">
                    <a:latin typeface="Cambria Math" panose="02040503050406030204" pitchFamily="18" charset="0"/>
                  </a:rPr>
                  <a:t>𝑋</a:t>
                </a:r>
                <a:r>
                  <a:rPr lang="en-US" dirty="0"/>
                  <a:t>, such</a:t>
                </a:r>
                <a:r>
                  <a:rPr lang="en-US" baseline="0" dirty="0"/>
                  <a:t> that we expect inflation to be correlated with prior time periods of inflation. </a:t>
                </a:r>
              </a:p>
              <a:p>
                <a:r>
                  <a:rPr lang="en-US" baseline="0" dirty="0"/>
                  <a:t>Note: We do not need to worry about serial correlation with cross-sections, since random sampling means are </a:t>
                </a:r>
                <a:r>
                  <a:rPr lang="en-US" baseline="0" dirty="0" err="1"/>
                  <a:t>i.i.d.</a:t>
                </a:r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AD4214-5B89-1D49-BE5F-9CA80BFC058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0730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Covariance stationary sequences can be characterized in terms of correlations: a covariance stationary times series  is weakly dependent if the correlation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</m:oMath>
                </a14:m>
                <a:r>
                  <a:rPr lang="en-US" dirty="0"/>
                  <a:t> goes to zero sufficiently quickly 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 ∞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Covariance stationary sequences can be characterized in terms of correlations: a covariance stationary times series  is weakly dependent if the correlation between </a:t>
                </a:r>
                <a:r>
                  <a:rPr lang="en-US" b="0" i="0">
                    <a:latin typeface="Cambria Math" panose="02040503050406030204" pitchFamily="18" charset="0"/>
                  </a:rPr>
                  <a:t>𝑥_𝑡</a:t>
                </a:r>
                <a:r>
                  <a:rPr lang="en-US" dirty="0"/>
                  <a:t> and </a:t>
                </a:r>
                <a:r>
                  <a:rPr lang="en-US" b="0" i="0">
                    <a:latin typeface="Cambria Math" panose="02040503050406030204" pitchFamily="18" charset="0"/>
                  </a:rPr>
                  <a:t>𝑥_(𝑡+ℎ)</a:t>
                </a:r>
                <a:r>
                  <a:rPr lang="en-US" dirty="0"/>
                  <a:t> goes to zero sufficiently quickly as </a:t>
                </a:r>
                <a:r>
                  <a:rPr lang="en-US" b="0" i="0">
                    <a:latin typeface="Cambria Math" panose="02040503050406030204" pitchFamily="18" charset="0"/>
                  </a:rPr>
                  <a:t>ℎ→ </a:t>
                </a:r>
                <a:r>
                  <a:rPr lang="en-US" b="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∞</a:t>
                </a:r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AD4214-5B89-1D49-BE5F-9CA80BFC058B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9013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Covariance stationary sequences can be characterized in terms of correlations: a covariance stationary times series  is weakly dependent if the correlation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</m:oMath>
                </a14:m>
                <a:r>
                  <a:rPr lang="en-US" dirty="0"/>
                  <a:t> goes to zero sufficiently quickly 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 ∞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Covariance stationary sequences can be characterized in terms of correlations: a covariance stationary times series  is weakly dependent if the correlation between </a:t>
                </a:r>
                <a:r>
                  <a:rPr lang="en-US" b="0" i="0">
                    <a:latin typeface="Cambria Math" panose="02040503050406030204" pitchFamily="18" charset="0"/>
                  </a:rPr>
                  <a:t>𝑥_𝑡</a:t>
                </a:r>
                <a:r>
                  <a:rPr lang="en-US" dirty="0"/>
                  <a:t> and </a:t>
                </a:r>
                <a:r>
                  <a:rPr lang="en-US" b="0" i="0">
                    <a:latin typeface="Cambria Math" panose="02040503050406030204" pitchFamily="18" charset="0"/>
                  </a:rPr>
                  <a:t>𝑥_(𝑡+ℎ)</a:t>
                </a:r>
                <a:r>
                  <a:rPr lang="en-US" dirty="0"/>
                  <a:t> goes to zero sufficiently quickly as </a:t>
                </a:r>
                <a:r>
                  <a:rPr lang="en-US" b="0" i="0">
                    <a:latin typeface="Cambria Math" panose="02040503050406030204" pitchFamily="18" charset="0"/>
                  </a:rPr>
                  <a:t>ℎ→ ∞</a:t>
                </a:r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AD4214-5B89-1D49-BE5F-9CA80BFC058B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74577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Covariance stationary sequences can be characterized in terms of correlations: a covariance stationary times series  is weakly dependent if the correlation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</m:oMath>
                </a14:m>
                <a:r>
                  <a:rPr lang="en-US" dirty="0"/>
                  <a:t> goes to zero sufficiently quickly 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 ∞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Covariance stationary sequences can be characterized in terms of correlations: a covariance stationary times series  is weakly dependent if the correlation between </a:t>
                </a:r>
                <a:r>
                  <a:rPr lang="en-US" b="0" i="0">
                    <a:latin typeface="Cambria Math" panose="02040503050406030204" pitchFamily="18" charset="0"/>
                  </a:rPr>
                  <a:t>𝑥_𝑡</a:t>
                </a:r>
                <a:r>
                  <a:rPr lang="en-US" dirty="0"/>
                  <a:t> and </a:t>
                </a:r>
                <a:r>
                  <a:rPr lang="en-US" b="0" i="0">
                    <a:latin typeface="Cambria Math" panose="02040503050406030204" pitchFamily="18" charset="0"/>
                  </a:rPr>
                  <a:t>𝑥_(𝑡+ℎ)</a:t>
                </a:r>
                <a:r>
                  <a:rPr lang="en-US" dirty="0"/>
                  <a:t> goes to zero sufficiently quickly as </a:t>
                </a:r>
                <a:r>
                  <a:rPr lang="en-US" b="0" i="0">
                    <a:latin typeface="Cambria Math" panose="02040503050406030204" pitchFamily="18" charset="0"/>
                  </a:rPr>
                  <a:t>ℎ→ ∞</a:t>
                </a:r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AD4214-5B89-1D49-BE5F-9CA80BFC058B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9766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AE7F4-881D-B7F8-9655-333ED86019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3548902-D8D5-48CF-527B-08560BB19F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AE3FFB-1BC4-35C1-FA78-5F8FFDB0EE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6FFEE-F7E4-6C4A-949E-7DD6C9C2C400}" type="datetimeFigureOut">
              <a:rPr lang="en-US" smtClean="0"/>
              <a:t>10/30/23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9235B5-AED5-360E-BFA0-9836641124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F23137-985F-9690-1398-40108BB64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43D4E-CF5C-8743-A96C-0A722B2DF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9426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3B5FE7-539A-D7C7-3A64-E4E4CF00A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EC8311-4156-7772-3968-205E64315C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D09CF7-9668-4129-FB09-40EE83AA0F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6FFEE-F7E4-6C4A-949E-7DD6C9C2C400}" type="datetimeFigureOut">
              <a:rPr lang="en-US" smtClean="0"/>
              <a:t>10/30/23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85A0BA-3956-B103-B6CD-1163E9925F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22E06C-579E-E4E9-EE1F-44146BE26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43D4E-CF5C-8743-A96C-0A722B2DF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38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FDCFE2D-BCB2-01B8-35E3-7C30B83C921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39DF2FF-8430-C64A-8B8D-A83090DE1C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5D029B-7141-570D-43AA-C87FD4541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6FFEE-F7E4-6C4A-949E-7DD6C9C2C400}" type="datetimeFigureOut">
              <a:rPr lang="en-US" smtClean="0"/>
              <a:t>10/30/23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08D069-78E4-7EAE-0CDC-8A10D3385D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0E8CF3-340D-7E03-1A7E-4866BFA0B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43D4E-CF5C-8743-A96C-0A722B2DF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1282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EB51A-57FD-ABCE-13B5-8C9AC37BF4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5FC342-8F83-1B62-6D06-BCDCAC6992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43E202-D975-F389-278E-884A8534AC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6FFEE-F7E4-6C4A-949E-7DD6C9C2C400}" type="datetimeFigureOut">
              <a:rPr lang="en-US" smtClean="0"/>
              <a:t>10/30/23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E46F42-E26E-F7D0-BAA9-0CC5D5C5BB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F85501-D402-7B6A-62DC-4C5F0C0AE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43D4E-CF5C-8743-A96C-0A722B2DF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19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D2154-1371-57A4-C49B-FBB6E8C0F1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16D9A7-AC17-A577-8854-5D8B79FB03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FB87B4-54B6-071F-881B-A5722014C7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6FFEE-F7E4-6C4A-949E-7DD6C9C2C400}" type="datetimeFigureOut">
              <a:rPr lang="en-US" smtClean="0"/>
              <a:t>10/30/23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69810D-1690-D80B-565D-FED3970683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7E7CE2-0956-5CF5-BFD1-164E67D89B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43D4E-CF5C-8743-A96C-0A722B2DF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9525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15C56-B811-D20F-C778-495A4AAA0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9A6FDC-7EB3-1352-EAA5-57FB028369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9896BF-3CAD-00EE-4F07-B7FE2A0752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CE2CC9-AF5B-557B-B292-54EEF64B62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6FFEE-F7E4-6C4A-949E-7DD6C9C2C400}" type="datetimeFigureOut">
              <a:rPr lang="en-US" smtClean="0"/>
              <a:t>10/30/23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EC3A1C-CD75-A3A7-A59E-D82B972368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6E9D1C-A2BF-8416-B976-2449890E0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43D4E-CF5C-8743-A96C-0A722B2DF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1520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600A3-431B-70B4-DDF3-078EE6AED8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91B6F2-BC42-3AF9-E69A-7DBD1361E4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03EE04-C8C7-D357-1F1F-1382D58C6C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390FED3-D0AC-7F58-D6F5-A2515ACA7F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66C5E85-E19C-2E8F-BDDF-EAF52FBCE3C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4E2FDED-ABB0-BF78-AA8B-4B8FBC3CE5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6FFEE-F7E4-6C4A-949E-7DD6C9C2C400}" type="datetimeFigureOut">
              <a:rPr lang="en-US" smtClean="0"/>
              <a:t>10/30/23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1FDFB42-A38F-6FC3-0771-08F30B08F4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A6C5EBF-A356-92DC-F045-512C488E98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43D4E-CF5C-8743-A96C-0A722B2DF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7399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CA84C-E4B2-9789-DDF2-97FAD727E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17B609-BDE8-F1E2-CAE3-47FDC2F263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6FFEE-F7E4-6C4A-949E-7DD6C9C2C400}" type="datetimeFigureOut">
              <a:rPr lang="en-US" smtClean="0"/>
              <a:t>10/30/23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23CA94-FFC1-90B6-B906-82F8AF6AF9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CE8219-46E2-D1DA-5F41-F89616443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43D4E-CF5C-8743-A96C-0A722B2DF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6157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FEF0945-32F7-494A-305D-A26BBF2E32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6FFEE-F7E4-6C4A-949E-7DD6C9C2C400}" type="datetimeFigureOut">
              <a:rPr lang="en-US" smtClean="0"/>
              <a:t>10/30/23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686B4F8-1D91-422D-F462-76EB2E10A2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FE5CDA-0101-435D-EF20-1F6DC2E5F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43D4E-CF5C-8743-A96C-0A722B2DF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2444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38613-5FE8-0CD3-E6C1-061DE7CD36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3810A0-BC7A-7976-DDD6-CC769368E5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2B5564-F42A-0A90-FE41-A6E3729A2E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141470-08FA-CEE8-78AA-125E53AF0C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6FFEE-F7E4-6C4A-949E-7DD6C9C2C400}" type="datetimeFigureOut">
              <a:rPr lang="en-US" smtClean="0"/>
              <a:t>10/30/23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EC008B-1F00-2AA8-D843-83C1D4DA61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C670CA-444E-9BBD-02B3-D95C5A348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43D4E-CF5C-8743-A96C-0A722B2DF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8226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C3E573-9E99-5E7E-7C3F-11DC79CA1D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EA153B5-3833-25F7-4CBD-B936B20DF1E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BF46E4-4836-7224-A683-FF733A4B35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700BFE-17EB-558E-9663-64385FDDE6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6FFEE-F7E4-6C4A-949E-7DD6C9C2C400}" type="datetimeFigureOut">
              <a:rPr lang="en-US" smtClean="0"/>
              <a:t>10/30/23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0E1FEB-46E3-A495-A9D7-779F30EFAA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CFE443-8579-0D21-B25C-6AD4C147F3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43D4E-CF5C-8743-A96C-0A722B2DF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4442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552C260-2755-4FCF-BEF9-D7B0433497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726DB9-696A-F36C-56AF-1383B1731E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32BA07-6487-A212-1546-D9D7DE1225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26FFEE-F7E4-6C4A-949E-7DD6C9C2C400}" type="datetimeFigureOut">
              <a:rPr lang="en-US" smtClean="0"/>
              <a:t>10/30/23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1D18FC-9255-0132-3884-6D35E144CC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F2DB7E-734B-967A-0553-BE43B676D3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143D4E-CF5C-8743-A96C-0A722B2DF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5796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6705FE-D7F9-0126-D6AA-980879BA752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Econ 645: Week 10-11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3FE62CE-942D-117B-61B2-396A9DAFF1B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Times Series, Serial Correlation, and</a:t>
            </a:r>
          </a:p>
          <a:p>
            <a:r>
              <a:rPr lang="en-US" dirty="0"/>
              <a:t>A Brief Introduction to Forecasting</a:t>
            </a:r>
          </a:p>
        </p:txBody>
      </p:sp>
    </p:spTree>
    <p:extLst>
      <p:ext uri="{BB962C8B-B14F-4D97-AF65-F5344CB8AC3E}">
        <p14:creationId xmlns:p14="http://schemas.microsoft.com/office/powerpoint/2010/main" val="40681203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C302CC-8EAD-E9F5-CD80-CA8AC9FF7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and Examples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04103B9-BBFB-734C-15CF-D7DC5661534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The long-run multiplier or long-run propensity</a:t>
                </a:r>
              </a:p>
              <a:p>
                <a:pPr lvl="1"/>
                <a:r>
                  <a:rPr lang="en-US" dirty="0"/>
                  <a:t>This is the eventual change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given a permanent, one-time change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Instead of a one-time increase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/>
                  <a:t>, we have a permanent increase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For a order two model that means effects end after two years</a:t>
                </a:r>
              </a:p>
              <a:p>
                <a:pPr lvl="1"/>
                <a:r>
                  <a:rPr lang="en-US" dirty="0"/>
                  <a:t>For order two model, our long-run propensity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𝐿𝑅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A Finite Distributed Lag model of order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Long-run multiplier or propensity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𝐿𝑅𝑃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</m:oMath>
                </a14:m>
                <a:r>
                  <a:rPr lang="en-US" dirty="0"/>
                  <a:t> is our long-run change</a:t>
                </a:r>
              </a:p>
              <a:p>
                <a:pPr lvl="1"/>
                <a:r>
                  <a:rPr lang="en-US" b="1" dirty="0"/>
                  <a:t>Note</a:t>
                </a:r>
                <a:r>
                  <a:rPr lang="en-US" dirty="0"/>
                  <a:t>: we should be concerned with multicollinearity 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04103B9-BBFB-734C-15CF-D7DC5661534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712257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8B15C-6BEA-D223-86C6-65ED6E1AB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Short-run and Long-run elasticities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FAEB245-81DB-F3FA-514D-DC58C8AC4F9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Using of Finite Distributed Lag model</a:t>
                </a:r>
              </a:p>
              <a:p>
                <a:pPr lvl="1"/>
                <a:r>
                  <a:rPr lang="en-US" dirty="0"/>
                  <a:t>Suppose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, money demand,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𝐺𝐷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are related by </a:t>
                </a: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𝐺𝐷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𝐺𝐷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𝐺𝐷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𝐺𝐷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−3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𝐺𝐷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−4</m:t>
                                </m:r>
                              </m:sub>
                            </m:sSub>
                          </m:e>
                        </m:d>
                      </m:e>
                    </m:func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Short-run elasticity</a:t>
                </a:r>
                <a:endParaRPr lang="en-US" sz="24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measures the immediate change in money demand with a 1% change in GDP</a:t>
                </a:r>
              </a:p>
              <a:p>
                <a:r>
                  <a:rPr lang="en-US" dirty="0"/>
                  <a:t>Long-run elasticity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dirty="0"/>
                  <a:t> measures the money demand after four quarters given a permanent 1% increase in GDP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FAEB245-81DB-F3FA-514D-DC58C8AC4F9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341065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143A3C-AF74-7E19-A1F4-03E3524E87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 Studies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3AF501-9FEC-9216-DFC9-480CC6AF5E0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An econometric analysis of the effects of an event, such as a government or economic policy change, on an outcome variable</a:t>
                </a:r>
              </a:p>
              <a:p>
                <a:r>
                  <a:rPr lang="en-US" dirty="0"/>
                  <a:t>We can use binary variables to study these changes with time series</a:t>
                </a:r>
              </a:p>
              <a:p>
                <a:pPr lvl="1"/>
                <a:r>
                  <a:rPr lang="en-US" dirty="0"/>
                  <a:t>An example is a change in trucking policy on stock prices of trucking companies</a:t>
                </a:r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Where </a:t>
                </a:r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p>
                    </m:sSubSup>
                  </m:oMath>
                </a14:m>
                <a:r>
                  <a:rPr lang="en-US" dirty="0"/>
                  <a:t> is the stock return for firm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in time period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bSup>
                  </m:oMath>
                </a14:m>
                <a:r>
                  <a:rPr lang="en-US" dirty="0"/>
                  <a:t> is the market return (or broad index) in time period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is the binary variable indicating when the event occurred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3AF501-9FEC-9216-DFC9-480CC6AF5E0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86" t="-2326" b="-20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375845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0C237-65E2-D2A6-9D50-E2730EFF8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Classical Assumptions of OLS with Time Series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F05EAA-A614-15B9-37B3-20E951F7B0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1160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5553B-3F50-572F-1A59-197AA7B378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OLS Assumptions with Finite Sample Properties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EE06C11-EC8D-FCDF-163E-D97E359428A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773479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For Times Series with finite sample properties</a:t>
                </a:r>
              </a:p>
              <a:p>
                <a:r>
                  <a:rPr lang="en-US" dirty="0"/>
                  <a:t>Unbiasedness</a:t>
                </a:r>
              </a:p>
              <a:p>
                <a:pPr lvl="1"/>
                <a:r>
                  <a:rPr lang="en-US" dirty="0"/>
                  <a:t>TS1: Linear in Parameters</a:t>
                </a:r>
              </a:p>
              <a:p>
                <a:pPr lvl="1"/>
                <a:r>
                  <a:rPr lang="en-US" dirty="0"/>
                  <a:t>TS2: No perfect multicollinearity</a:t>
                </a:r>
              </a:p>
              <a:p>
                <a:pPr lvl="1"/>
                <a:r>
                  <a:rPr lang="en-US" dirty="0"/>
                  <a:t>TS3: Zero Conditional Mean</a:t>
                </a:r>
              </a:p>
              <a:p>
                <a:pPr lvl="1"/>
                <a:r>
                  <a:rPr lang="en-US" dirty="0"/>
                  <a:t>Under TS1-TS3, OLS estimators are unbiased conditional on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endParaRPr lang="en-US" dirty="0"/>
              </a:p>
              <a:p>
                <a:r>
                  <a:rPr lang="en-US" dirty="0"/>
                  <a:t>Variance</a:t>
                </a:r>
              </a:p>
              <a:p>
                <a:pPr lvl="1"/>
                <a:r>
                  <a:rPr lang="en-US" dirty="0"/>
                  <a:t>TS4: Homoskedasticity</a:t>
                </a:r>
              </a:p>
              <a:p>
                <a:pPr lvl="1"/>
                <a:r>
                  <a:rPr lang="en-US" dirty="0"/>
                  <a:t>TS5: No Serial Correlation</a:t>
                </a:r>
              </a:p>
              <a:p>
                <a:pPr lvl="1"/>
                <a:r>
                  <a:rPr lang="en-US" dirty="0"/>
                  <a:t>TS6: Normality</a:t>
                </a:r>
              </a:p>
              <a:p>
                <a:pPr lvl="1"/>
                <a:r>
                  <a:rPr lang="en-US" dirty="0"/>
                  <a:t>Under TS1-TS6, OLS estimators are BLUE</a:t>
                </a:r>
              </a:p>
              <a:p>
                <a:r>
                  <a:rPr lang="en-US" dirty="0"/>
                  <a:t>What is different?</a:t>
                </a:r>
              </a:p>
              <a:p>
                <a:pPr lvl="1"/>
                <a:r>
                  <a:rPr lang="en-US" dirty="0"/>
                  <a:t>Random sampling assumption is implicit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EE06C11-EC8D-FCDF-163E-D97E359428A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773479"/>
              </a:xfrm>
              <a:blipFill>
                <a:blip r:embed="rId2"/>
                <a:stretch>
                  <a:fillRect l="-965" t="-2387" b="-23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077602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5553B-3F50-572F-1A59-197AA7B378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OLS Assumptions with Finite Sample Properties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EE06C11-EC8D-FCDF-163E-D97E359428A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TS1: Linear in Parameters</a:t>
                </a:r>
              </a:p>
              <a:p>
                <a:pPr lvl="1"/>
                <a:r>
                  <a:rPr lang="en-US" dirty="0"/>
                  <a:t>The stochastic process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1,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2,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=1,2,…,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</m:oMath>
                </a14:m>
                <a:r>
                  <a:rPr lang="en-US" dirty="0"/>
                  <a:t> follows the linear model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Where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=1,2,…,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dirty="0"/>
                  <a:t> is the sequence of errors or disturbances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is the sample size/time periods</a:t>
                </a:r>
              </a:p>
              <a:p>
                <a:r>
                  <a:rPr lang="en-US" dirty="0"/>
                  <a:t>TS2: No Perfect Multicollinearity</a:t>
                </a:r>
              </a:p>
              <a:p>
                <a:pPr lvl="1"/>
                <a:r>
                  <a:rPr lang="en-US" dirty="0"/>
                  <a:t>In the sample/time series process, no independent variable is a constant nor a perfect linear combination of the others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EE06C11-EC8D-FCDF-163E-D97E359428A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920792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5553B-3F50-572F-1A59-197AA7B378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OLS Assumptions with Finite Sample Properties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EE06C11-EC8D-FCDF-163E-D97E359428A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751445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TS3: Zero Conditional Mean </a:t>
                </a:r>
              </a:p>
              <a:p>
                <a:pPr lvl="1"/>
                <a:r>
                  <a:rPr lang="en-US" dirty="0"/>
                  <a:t>For each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 the expected value of the error,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, given the explanatory variable for </a:t>
                </a:r>
                <a:r>
                  <a:rPr lang="en-US" b="1" i="1" dirty="0"/>
                  <a:t>all</a:t>
                </a:r>
                <a:r>
                  <a:rPr lang="en-US" dirty="0"/>
                  <a:t> time periods is zero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=1,2,…,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dirty="0"/>
              </a:p>
              <a:p>
                <a:r>
                  <a:rPr lang="en-US" dirty="0"/>
                  <a:t>When TS3 holds: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is </a:t>
                </a:r>
                <a:r>
                  <a:rPr lang="en-US" b="1" dirty="0"/>
                  <a:t>contemporaneously exogenous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 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dirty="0"/>
                  <a:t>     remember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∀=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𝑓𝑜𝑟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𝑎𝑙𝑙</m:t>
                    </m:r>
                  </m:oMath>
                </a14:m>
                <a:endParaRPr lang="en-US" dirty="0"/>
              </a:p>
              <a:p>
                <a:r>
                  <a:rPr lang="en-US" dirty="0"/>
                  <a:t>We need </a:t>
                </a:r>
                <a:r>
                  <a:rPr lang="en-US" b="1" dirty="0"/>
                  <a:t>strict exogeneity</a:t>
                </a:r>
                <a:r>
                  <a:rPr lang="en-US" dirty="0"/>
                  <a:t>, as well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when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This means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in another time period is uncorrelated with the error term in </a:t>
                </a:r>
                <a:r>
                  <a:rPr lang="en-US" b="1" dirty="0"/>
                  <a:t>every time period</a:t>
                </a:r>
              </a:p>
              <a:p>
                <a:pPr lvl="1"/>
                <a:r>
                  <a:rPr lang="en-US" dirty="0"/>
                  <a:t>GM2 (Random Sampling) is implicit here, since we assume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dirty="0"/>
                  <a:t> across time</a:t>
                </a:r>
              </a:p>
              <a:p>
                <a:r>
                  <a:rPr lang="en-US" dirty="0"/>
                  <a:t>This is our crucial assumption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EE06C11-EC8D-FCDF-163E-D97E359428A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751445"/>
              </a:xfrm>
              <a:blipFill>
                <a:blip r:embed="rId2"/>
                <a:stretch>
                  <a:fillRect l="-965" t="-24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098412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5553B-3F50-572F-1A59-197AA7B378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OLS Assumptions with Finite Sample Properties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EE06C11-EC8D-FCDF-163E-D97E359428A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75144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TS3: Zero Conditional Mean </a:t>
                </a:r>
              </a:p>
              <a:p>
                <a:pPr lvl="1"/>
                <a:r>
                  <a:rPr lang="en-US" dirty="0"/>
                  <a:t>Our usual suspects violate this assumption: omitted variable bias and measurement error</a:t>
                </a:r>
              </a:p>
              <a:p>
                <a:pPr lvl="1"/>
                <a:r>
                  <a:rPr lang="en-US" dirty="0"/>
                  <a:t>We may need to be cautious that a past value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dirty="0"/>
                  <a:t> does not affect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This is our crucial assumption, but it may be unrealistic</a:t>
                </a:r>
              </a:p>
              <a:p>
                <a:pPr lvl="1"/>
                <a:r>
                  <a:rPr lang="en-US" dirty="0"/>
                  <a:t>Explanatory variables that are strictly exogenous cannot react to what has happened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in the past</a:t>
                </a:r>
              </a:p>
              <a:p>
                <a:pPr lvl="1"/>
                <a:r>
                  <a:rPr lang="en-US" dirty="0"/>
                  <a:t>Often the strict exogeneity assumption fails with time series</a:t>
                </a:r>
              </a:p>
              <a:p>
                <a:pPr lvl="1"/>
                <a:r>
                  <a:rPr lang="en-US" dirty="0"/>
                  <a:t>However, it is a good placeholder for unbiased estimators of OLS in time series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EE06C11-EC8D-FCDF-163E-D97E359428A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751445"/>
              </a:xfrm>
              <a:blipFill>
                <a:blip r:embed="rId2"/>
                <a:stretch>
                  <a:fillRect l="-1086" t="-21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894426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5553B-3F50-572F-1A59-197AA7B378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OLS Assumptions with Finite Sample Properties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EE06C11-EC8D-FCDF-163E-D97E359428A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751445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TS4: Homoskedasticity</a:t>
                </a:r>
              </a:p>
              <a:p>
                <a:pPr lvl="1"/>
                <a:r>
                  <a:rPr lang="en-US" dirty="0"/>
                  <a:t>Conditional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, the variance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is the same for all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: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Similar to GM5, and our tests for heteroskedasticity are similar</a:t>
                </a:r>
              </a:p>
              <a:p>
                <a:r>
                  <a:rPr lang="en-US" dirty="0"/>
                  <a:t>TS5: No Serial Correlation (No autocorrelation)</a:t>
                </a:r>
              </a:p>
              <a:p>
                <a:pPr lvl="1"/>
                <a:r>
                  <a:rPr lang="en-US" dirty="0"/>
                  <a:t>Conditional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, the errors in two different time periods are uncorrelated: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e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 ∀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r>
                  <a:rPr lang="en-US" dirty="0"/>
                  <a:t>Theorems: Under TS1-TS5</a:t>
                </a:r>
              </a:p>
              <a:p>
                <a:pPr lvl="1"/>
                <a:r>
                  <a:rPr lang="en-US" dirty="0"/>
                  <a:t>The variance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j</m:t>
                        </m:r>
                      </m:sub>
                    </m:sSub>
                  </m:oMath>
                </a14:m>
                <a:r>
                  <a:rPr lang="en-US" dirty="0"/>
                  <a:t> conditional 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/[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𝑆𝑆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1−</m:t>
                        </m:r>
                        <m:sSubSup>
                          <m:sSub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 estimator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</m:acc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is an unbiased estimator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 OLS estimators are BLUE conditional on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EE06C11-EC8D-FCDF-163E-D97E359428A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751445"/>
              </a:xfrm>
              <a:blipFill>
                <a:blip r:embed="rId3"/>
                <a:stretch>
                  <a:fillRect l="-1086" t="-2933" b="-21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689019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5553B-3F50-572F-1A59-197AA7B378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OLS Assumptions with Finite Sample Properties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EE06C11-EC8D-FCDF-163E-D97E359428A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751445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TS6: Normality</a:t>
                </a:r>
              </a:p>
              <a:p>
                <a:pPr lvl="1"/>
                <a:r>
                  <a:rPr lang="en-US" dirty="0"/>
                  <a:t>The errors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are independent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and are independently and identically distributed 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𝑁𝑜𝑟𝑚𝑎𝑙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Under Assumptions TS1-TS6</a:t>
                </a:r>
              </a:p>
              <a:p>
                <a:pPr lvl="1"/>
                <a:r>
                  <a:rPr lang="en-US" dirty="0"/>
                  <a:t>Normal Sampling Distribution</a:t>
                </a:r>
              </a:p>
              <a:p>
                <a:pPr lvl="1"/>
                <a:r>
                  <a:rPr lang="en-US" dirty="0"/>
                  <a:t>The OLS estimators are normally distributed conditional on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endParaRPr lang="en-US" b="1" dirty="0"/>
              </a:p>
              <a:p>
                <a:pPr lvl="1"/>
                <a:r>
                  <a:rPr lang="en-US" dirty="0"/>
                  <a:t>Each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 statistic has 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 distribution</a:t>
                </a:r>
              </a:p>
              <a:p>
                <a:pPr lvl="1"/>
                <a:r>
                  <a:rPr lang="en-US" dirty="0"/>
                  <a:t>Each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dirty="0"/>
                  <a:t> statistic has an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dirty="0"/>
                  <a:t> distribution</a:t>
                </a:r>
              </a:p>
              <a:p>
                <a:r>
                  <a:rPr lang="en-US" dirty="0"/>
                  <a:t>Tougher assumptions than GM</a:t>
                </a:r>
              </a:p>
              <a:p>
                <a:pPr lvl="1"/>
                <a:r>
                  <a:rPr lang="en-US" dirty="0"/>
                  <a:t>Strict exogeneity – not just contemporaneous correlated but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need to be uncorrelated for all time period</a:t>
                </a:r>
              </a:p>
              <a:p>
                <a:pPr lvl="1"/>
                <a:r>
                  <a:rPr lang="en-US" dirty="0"/>
                  <a:t>No serial correlation – this can be unrealistic with time series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EE06C11-EC8D-FCDF-163E-D97E359428A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751445"/>
              </a:xfrm>
              <a:blipFill>
                <a:blip r:embed="rId2"/>
                <a:stretch>
                  <a:fillRect l="-1086" t="-2933" r="-14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868308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EDFFDA-9FD0-B540-992B-D365A2B70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A86037-C6DE-54E7-2210-B725450079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531632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OLS with Times Series </a:t>
            </a:r>
          </a:p>
          <a:p>
            <a:pPr lvl="1"/>
            <a:r>
              <a:rPr lang="en-US" dirty="0"/>
              <a:t>Introduction to OLS with Time Series</a:t>
            </a:r>
          </a:p>
          <a:p>
            <a:pPr lvl="1"/>
            <a:r>
              <a:rPr lang="en-US" dirty="0"/>
              <a:t>Classical Assumptions: Unbiasedness of OLS with Time Series</a:t>
            </a:r>
          </a:p>
          <a:p>
            <a:pPr lvl="1"/>
            <a:r>
              <a:rPr lang="en-US" dirty="0"/>
              <a:t>Time Trends and Seasonality</a:t>
            </a:r>
          </a:p>
          <a:p>
            <a:pPr lvl="1"/>
            <a:r>
              <a:rPr lang="en-US" dirty="0"/>
              <a:t>Goodness-of-Fit</a:t>
            </a:r>
          </a:p>
          <a:p>
            <a:r>
              <a:rPr lang="en-US" dirty="0"/>
              <a:t>Stationary and Weakly Dependent Time Series</a:t>
            </a:r>
          </a:p>
          <a:p>
            <a:pPr lvl="1"/>
            <a:r>
              <a:rPr lang="en-US" dirty="0"/>
              <a:t>Classical Assumptions: Consistency of OLS with Time Series</a:t>
            </a:r>
          </a:p>
          <a:p>
            <a:pPr lvl="1"/>
            <a:r>
              <a:rPr lang="en-US" dirty="0"/>
              <a:t>Highly Persistent Time Series</a:t>
            </a:r>
          </a:p>
          <a:p>
            <a:pPr lvl="1"/>
            <a:r>
              <a:rPr lang="en-US" dirty="0"/>
              <a:t>Dynamically Complete Models</a:t>
            </a:r>
          </a:p>
          <a:p>
            <a:r>
              <a:rPr lang="en-US" dirty="0"/>
              <a:t>Serial Correlation in Time Series Regressions</a:t>
            </a:r>
          </a:p>
          <a:p>
            <a:pPr lvl="1"/>
            <a:r>
              <a:rPr lang="en-US" dirty="0"/>
              <a:t>Properties of OLS with Serial Correlation</a:t>
            </a:r>
          </a:p>
          <a:p>
            <a:pPr lvl="1"/>
            <a:r>
              <a:rPr lang="en-US" dirty="0"/>
              <a:t>Testing and Correcting for Serial Correlation</a:t>
            </a:r>
          </a:p>
          <a:p>
            <a:r>
              <a:rPr lang="en-US" dirty="0"/>
              <a:t>Forecasting</a:t>
            </a:r>
          </a:p>
        </p:txBody>
      </p:sp>
    </p:spTree>
    <p:extLst>
      <p:ext uri="{BB962C8B-B14F-4D97-AF65-F5344CB8AC3E}">
        <p14:creationId xmlns:p14="http://schemas.microsoft.com/office/powerpoint/2010/main" val="21887277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E1AF5C-AC38-8620-73DA-1D12657491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Trends and Seasonality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0A1F47-F400-280A-882D-0E94FB74E4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3726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0176B-4B4D-BEDE-721D-B9C99313A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Trends and Seasonality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5217D9-7183-8DB1-FA9B-D0BACD084B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 times series contain time trends</a:t>
            </a:r>
          </a:p>
          <a:p>
            <a:pPr lvl="1"/>
            <a:r>
              <a:rPr lang="en-US" dirty="0"/>
              <a:t>A time trend is a function of time that is the expected value of a trending time series process</a:t>
            </a:r>
          </a:p>
          <a:p>
            <a:pPr lvl="1"/>
            <a:r>
              <a:rPr lang="en-US" dirty="0"/>
              <a:t>We need to account for the time trend in order to draw appropriate conclusions</a:t>
            </a:r>
          </a:p>
          <a:p>
            <a:pPr lvl="1"/>
            <a:r>
              <a:rPr lang="en-US" dirty="0"/>
              <a:t>Omitting a time trend is similar to omitted variable bias</a:t>
            </a:r>
          </a:p>
          <a:p>
            <a:r>
              <a:rPr lang="en-US" dirty="0"/>
              <a:t>How do we capture or account for these time trends?</a:t>
            </a:r>
          </a:p>
          <a:p>
            <a:pPr lvl="1"/>
            <a:r>
              <a:rPr lang="en-US" dirty="0"/>
              <a:t>Linear Time Trend</a:t>
            </a:r>
          </a:p>
          <a:p>
            <a:pPr lvl="1"/>
            <a:r>
              <a:rPr lang="en-US" dirty="0"/>
              <a:t>Exponential Time Trend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67684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50330-A0FC-12E1-4556-7C9887B48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Trends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DAE6D86-A892-3FC4-199D-8482817FCA5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Linear Time Trends</a:t>
                </a:r>
              </a:p>
              <a:p>
                <a:pPr lvl="1"/>
                <a:r>
                  <a:rPr lang="en-US" dirty="0"/>
                  <a:t>In the simplest case, we can write our time sequence of outcome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and an independent, identically distributed sequence of errors,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, with mean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and variance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 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=1,2,…,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Interpreting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measures the change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from one period to the next due to the passage of time, ceteris paribus,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dirty="0"/>
                  <a:t> we have a positive trend, and a negative trend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&lt;0</m:t>
                    </m:r>
                  </m:oMath>
                </a14:m>
                <a:endParaRPr lang="en-US" dirty="0"/>
              </a:p>
              <a:p>
                <a:r>
                  <a:rPr lang="en-US" dirty="0"/>
                  <a:t>Note: </a:t>
                </a:r>
              </a:p>
              <a:p>
                <a:pPr lvl="1"/>
                <a:r>
                  <a:rPr lang="en-US" dirty="0"/>
                  <a:t>It is likely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will be correlated over time, but we’ll discuss this a more later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DAE6D86-A892-3FC4-199D-8482817FCA5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254947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50330-A0FC-12E1-4556-7C9887B48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Trends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617700BF-31F9-5ACB-6785-BF5357AA08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9809552"/>
              </p:ext>
            </p:extLst>
          </p:nvPr>
        </p:nvGraphicFramePr>
        <p:xfrm>
          <a:off x="991517" y="1186246"/>
          <a:ext cx="9948232" cy="542387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7244557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50330-A0FC-12E1-4556-7C9887B48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Trends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DAE6D86-A892-3FC4-199D-8482817FCA5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Exponent Time Trends</a:t>
                </a:r>
              </a:p>
              <a:p>
                <a:pPr lvl="1"/>
                <a:r>
                  <a:rPr lang="en-US" dirty="0"/>
                  <a:t>This is a time trend with a constant growth rate</a:t>
                </a:r>
              </a:p>
              <a:p>
                <a:pPr lvl="1"/>
                <a:r>
                  <a:rPr lang="en-US" dirty="0"/>
                  <a:t>Many economic time series are better approximated by an exponential trend instead of a linear trend</a:t>
                </a: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  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=1,2,…,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Interpreting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b="0" dirty="0"/>
                  <a:t>Percent change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b="0" dirty="0"/>
                  <a:t> by a one period increase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b="0" dirty="0"/>
                  <a:t> is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−1)∗100%</m:t>
                    </m:r>
                  </m:oMath>
                </a14:m>
                <a:r>
                  <a:rPr lang="en-US" dirty="0"/>
                  <a:t>, ceteris paribus,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Our growth rate is approximately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)/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is approximately the average growth rate per period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DAE6D86-A892-3FC4-199D-8482817FCA5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 r="-8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86679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50330-A0FC-12E1-4556-7C9887B48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Trends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AE6D86-A892-3FC4-199D-8482817FCA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Exponential Example:</a:t>
            </a:r>
            <a:br>
              <a:rPr lang="en-US" dirty="0"/>
            </a:br>
            <a:r>
              <a:rPr lang="en-US" dirty="0"/>
              <a:t>Dow Jones Index</a:t>
            </a:r>
            <a:br>
              <a:rPr lang="en-US" dirty="0"/>
            </a:br>
            <a:r>
              <a:rPr lang="en-US" dirty="0"/>
              <a:t>Growth over time</a:t>
            </a:r>
            <a:br>
              <a:rPr lang="en-US" dirty="0"/>
            </a:br>
            <a:endParaRPr lang="en-US" dirty="0"/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6F631F-4FD2-5B65-0F28-B023DC3F6F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4021" y="1475704"/>
            <a:ext cx="7772400" cy="5250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152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50330-A0FC-12E1-4556-7C9887B48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Trends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DAE6D86-A892-3FC4-199D-8482817FCA5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Linear and exponential time trends are the most common, but there could be other types of time trends</a:t>
                </a:r>
              </a:p>
              <a:p>
                <a:r>
                  <a:rPr lang="en-US" dirty="0"/>
                  <a:t>Quadratic Time Trend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=1,2,…,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are positive</a:t>
                </a:r>
              </a:p>
              <a:p>
                <a:pPr lvl="1"/>
                <a:r>
                  <a:rPr lang="en-US" dirty="0"/>
                  <a:t>Then the trend is increasing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y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t</m:t>
                            </m:r>
                          </m:sub>
                        </m:sSub>
                      </m:num>
                      <m:den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Δt</m:t>
                        </m:r>
                      </m:den>
                    </m:f>
                    <m: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+2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&gt;0 </m:t>
                    </m:r>
                  </m:oMath>
                </a14:m>
                <a:r>
                  <a:rPr lang="en-US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&lt;0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Then the trend is increasing at a decreasing rate</a:t>
                </a:r>
                <a:br>
                  <a:rPr lang="en-US" dirty="0"/>
                </a:br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DAE6D86-A892-3FC4-199D-8482817FCA5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37031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50330-A0FC-12E1-4556-7C9887B48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Trends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DAE6D86-A892-3FC4-199D-8482817FCA5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Omitting a time trend</a:t>
                </a:r>
              </a:p>
              <a:p>
                <a:pPr lvl="1"/>
                <a:r>
                  <a:rPr lang="en-US" dirty="0"/>
                  <a:t>If we omit the time trend when a confounding time trend impacts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en-US" dirty="0"/>
                  <a:t>, then we are omitting a confounding variable and bias our estimators</a:t>
                </a:r>
              </a:p>
              <a:p>
                <a:r>
                  <a:rPr lang="en-US" dirty="0"/>
                  <a:t>This is also called a spurious regression problem</a:t>
                </a:r>
              </a:p>
              <a:p>
                <a:pPr lvl="1"/>
                <a:r>
                  <a:rPr lang="en-US" dirty="0"/>
                  <a:t>Which is a problem that arises when a regression analysis indicates a relationship between two or more unrelated time series processes simply because each variable has a either: 1) a trend, 2) integrated time series (such as a random walk), or 3) both</a:t>
                </a:r>
              </a:p>
              <a:p>
                <a:r>
                  <a:rPr lang="en-US" dirty="0"/>
                  <a:t>This is easy enough to control for since we can include time trend</a:t>
                </a:r>
              </a:p>
              <a:p>
                <a:pPr lvl="1"/>
                <a:r>
                  <a:rPr lang="en-US" dirty="0"/>
                  <a:t>This creates a nice interpretation of </a:t>
                </a:r>
                <a:r>
                  <a:rPr lang="en-US" b="1" dirty="0"/>
                  <a:t>detrending</a:t>
                </a:r>
                <a:r>
                  <a:rPr lang="en-US" dirty="0"/>
                  <a:t> the data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DAE6D86-A892-3FC4-199D-8482817FCA5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782752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50330-A0FC-12E1-4556-7C9887B48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Seasonality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DAE6D86-A892-3FC4-199D-8482817FCA5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Seasonality</a:t>
                </a:r>
              </a:p>
              <a:p>
                <a:pPr lvl="1"/>
                <a:r>
                  <a:rPr lang="en-US" dirty="0"/>
                  <a:t>A feature of monthly or quarterly time series where the average value differs systematically by month or season of the year</a:t>
                </a:r>
              </a:p>
              <a:p>
                <a:pPr lvl="1"/>
                <a:r>
                  <a:rPr lang="en-US" dirty="0"/>
                  <a:t>Similar to time trend, we may need to control for monthly or seasonal trends</a:t>
                </a:r>
              </a:p>
              <a:p>
                <a:r>
                  <a:rPr lang="en-US" dirty="0"/>
                  <a:t>Examples: </a:t>
                </a:r>
              </a:p>
              <a:p>
                <a:pPr lvl="1"/>
                <a:r>
                  <a:rPr lang="en-US" dirty="0"/>
                  <a:t>Does ice cream consumption cause shark attacks? Controlling for summer months, the spurious relationship goes away</a:t>
                </a:r>
              </a:p>
              <a:p>
                <a:pPr lvl="1"/>
                <a:r>
                  <a:rPr lang="en-US" dirty="0"/>
                  <a:t>Housing starts in the Midwest, we’ll likely see a slow down in winter</a:t>
                </a:r>
              </a:p>
              <a:p>
                <a:pPr lvl="1"/>
                <a:r>
                  <a:rPr lang="en-US" dirty="0"/>
                  <a:t>December-holidays season temporary jobs in retail or retail sales</a:t>
                </a:r>
              </a:p>
              <a:p>
                <a:r>
                  <a:rPr lang="en-US" dirty="0"/>
                  <a:t>Our expected value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is expected to be higher systematically during the season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DAE6D86-A892-3FC4-199D-8482817FCA5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328701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50330-A0FC-12E1-4556-7C9887B48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Seasonality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DAE6D86-A892-3FC4-199D-8482817FCA5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When we have seasonally unadjusted data, how do we control for seasonality?</a:t>
                </a:r>
              </a:p>
              <a:p>
                <a:pPr lvl="1"/>
                <a:r>
                  <a:rPr lang="en-US" dirty="0"/>
                  <a:t>We can include seasonal binary variables (or monthly binary variables) to account for seasonality in our time series process in our dependent, explanatory, or both variables</a:t>
                </a:r>
              </a:p>
              <a:p>
                <a:r>
                  <a:rPr lang="en-US" dirty="0"/>
                  <a:t>Seasonal binary variables</a:t>
                </a:r>
              </a:p>
              <a:p>
                <a:pPr lvl="1"/>
                <a:r>
                  <a:rPr lang="en-US" dirty="0"/>
                  <a:t>Similar to including a time trend, including these variables can be interpreted as “de-seasonalizing” the data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𝑆𝑝𝑟𝑖𝑛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𝑆𝑢𝑚𝑚𝑒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𝐴𝑢𝑡𝑢𝑚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Note:</a:t>
                </a:r>
              </a:p>
              <a:p>
                <a:pPr lvl="1"/>
                <a:r>
                  <a:rPr lang="en-US" dirty="0"/>
                  <a:t>Statistical agencies usually release seasonally adjusted or unadjusted data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DAE6D86-A892-3FC4-199D-8482817FCA5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8" r="-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548842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495A33-8C5C-F230-F3EF-CD6F86BBD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OLS with Times Series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02DCCF-6B10-5B41-EB6D-8A56780900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1906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FEB404-D113-6925-8637-AC9E8863D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Goodness-of-Fit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6E909E-F312-0275-981C-CC5F22BB9B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3730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50330-A0FC-12E1-4556-7C9887B48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Goodness of Fit with Time Series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DAE6D86-A892-3FC4-199D-8482817FCA5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0828664" cy="4351338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dirty="0"/>
                  <a:t>Computing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with a Trending Dependent Variable</a:t>
                </a:r>
              </a:p>
              <a:p>
                <a:pPr lvl="1"/>
                <a:r>
                  <a:rPr lang="en-US" dirty="0"/>
                  <a:t>It is important to note that time series regressions are often computed with a very high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compared to cross-sectional data</a:t>
                </a:r>
              </a:p>
              <a:p>
                <a:pPr lvl="1"/>
                <a:r>
                  <a:rPr lang="en-US" dirty="0"/>
                  <a:t>Adjusted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for time series can be artificially high when the dependent variable is trending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is just the measure of how large the residual variance is relative to the variance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Our Adjusted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̅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acc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=1−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sub>
                              <m:sup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num>
                          <m:den>
                            <m:sSubSup>
                              <m:sSubSup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  <m:sup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den>
                        </m:f>
                      </m:e>
                    </m:d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dirty="0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b="0" i="1" dirty="0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̅"/>
                                            <m:ctrlPr>
                                              <a:rPr lang="en-US" b="0" i="1" dirty="0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b="0" i="1" dirty="0" smtClean="0"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b="0" i="1" dirty="0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den>
                    </m:f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dirty="0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b="0" i="1" dirty="0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US" i="1" dirty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i="1" dirty="0"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i="1" dirty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den>
                    </m:f>
                  </m:oMath>
                </a14:m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DAE6D86-A892-3FC4-199D-8482817FCA5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0828664" cy="4351338"/>
              </a:xfrm>
              <a:blipFill>
                <a:blip r:embed="rId2"/>
                <a:stretch>
                  <a:fillRect l="-820" t="-2035" r="-351" b="-81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728845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50330-A0FC-12E1-4556-7C9887B48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Goodness of Fit with Time Series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DAE6D86-A892-3FC4-199D-8482817FCA5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0652393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Our estimators of variance</a:t>
                </a:r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dirty="0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b="0" i="1" dirty="0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̅"/>
                                            <m:ctrlPr>
                                              <a:rPr lang="en-US" b="0" i="1" dirty="0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b="0" i="1" dirty="0" smtClean="0"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b="0" i="1" dirty="0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den>
                    </m:f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𝑆𝑆𝑇</m:t>
                        </m:r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den>
                    </m:f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dirty="0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b="0" i="1" dirty="0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US" i="1" dirty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i="1" dirty="0"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i="1" dirty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den>
                    </m:f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𝑆𝑆𝑅</m:t>
                        </m:r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Our problem lies in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𝑆𝑆𝑇</m:t>
                    </m:r>
                  </m:oMath>
                </a14:m>
                <a:r>
                  <a:rPr lang="en-US" dirty="0"/>
                  <a:t>,</a:t>
                </a:r>
              </a:p>
              <a:p>
                <a:pPr lvl="1"/>
                <a:r>
                  <a:rPr lang="en-US" dirty="0"/>
                  <a:t>It can substantially overestimate the variance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because it does not account for the time trend, unlike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𝑆𝑆𝑅</m:t>
                    </m:r>
                  </m:oMath>
                </a14:m>
                <a:endParaRPr lang="en-US" dirty="0"/>
              </a:p>
              <a:p>
                <a:r>
                  <a:rPr lang="en-US" dirty="0"/>
                  <a:t>One work around</a:t>
                </a:r>
              </a:p>
              <a:p>
                <a:pPr lvl="1"/>
                <a:r>
                  <a:rPr lang="en-US" dirty="0"/>
                  <a:t>Detrend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first, and then regress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̈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The point: be cautious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with time series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DAE6D86-A892-3FC4-199D-8482817FCA5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0652393" cy="4351338"/>
              </a:xfrm>
              <a:blipFill>
                <a:blip r:embed="rId2"/>
                <a:stretch>
                  <a:fillRect l="-952" t="-2326" r="-1310" b="-26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289752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51C855-D6FF-316E-F87E-01EA2A1D3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Stationary and Weakly Dependent Time Series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69C7EB-F28C-35BC-6CA8-950080C477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5894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5F07A-98B5-EAFD-2248-367517772F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Stationary and Weakly Dependent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89C404-3D24-F220-2F3D-2380951A6A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need to consider large sample approximations with time series</a:t>
            </a:r>
          </a:p>
          <a:p>
            <a:pPr lvl="1"/>
            <a:r>
              <a:rPr lang="en-US" dirty="0"/>
              <a:t>A bit ironic because large time series can be hard to come by</a:t>
            </a:r>
          </a:p>
          <a:p>
            <a:pPr lvl="1"/>
            <a:r>
              <a:rPr lang="en-US" dirty="0"/>
              <a:t>But we need to rely on large sample approximations </a:t>
            </a:r>
          </a:p>
          <a:p>
            <a:pPr lvl="1"/>
            <a:r>
              <a:rPr lang="en-US" dirty="0"/>
              <a:t>With major limit theorems we need to if they hold for certain time series processes</a:t>
            </a:r>
          </a:p>
          <a:p>
            <a:pPr lvl="1"/>
            <a:r>
              <a:rPr lang="en-US" dirty="0"/>
              <a:t>The key is whether or not correlations tend to zero quickly enough</a:t>
            </a:r>
          </a:p>
          <a:p>
            <a:pPr lvl="1"/>
            <a:r>
              <a:rPr lang="en-US" dirty="0"/>
              <a:t>This is where weakly dependence comes into play</a:t>
            </a:r>
          </a:p>
          <a:p>
            <a:r>
              <a:rPr lang="en-US" dirty="0"/>
              <a:t>In order to study relationships in time series, we need some assumption of stability for the </a:t>
            </a:r>
            <a:r>
              <a:rPr lang="en-US" b="1" dirty="0"/>
              <a:t>law of large number </a:t>
            </a:r>
            <a:r>
              <a:rPr lang="en-US" dirty="0"/>
              <a:t>and the </a:t>
            </a:r>
            <a:r>
              <a:rPr lang="en-US" b="1" dirty="0"/>
              <a:t>central limit theorem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15753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5F07A-98B5-EAFD-2248-367517772F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Stationary and Weakly Dependent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F89C404-3D24-F220-2F3D-2380951A6AF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Stationary Process</a:t>
                </a:r>
              </a:p>
              <a:p>
                <a:pPr lvl="1"/>
                <a:r>
                  <a:rPr lang="en-US" dirty="0"/>
                  <a:t>A stationary time series process is one whose probability distributions are stable over time – hence stationary</a:t>
                </a:r>
              </a:p>
              <a:p>
                <a:pPr lvl="1"/>
                <a:r>
                  <a:rPr lang="en-US" dirty="0"/>
                  <a:t>If we have a collection of random variables,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, in the time series sequence and we shift the time period by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/>
                  <a:t>, our joint probability distribution remains stable – hence stationary</a:t>
                </a:r>
              </a:p>
              <a:p>
                <a:r>
                  <a:rPr lang="en-US" dirty="0"/>
                  <a:t>Stationary Stochastic Process</a:t>
                </a:r>
              </a:p>
              <a:p>
                <a:pPr lvl="1"/>
                <a:r>
                  <a:rPr lang="en-US" dirty="0"/>
                  <a:t>The stochastic process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=1,2,…,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 is a stationary if for every collection of time indices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1≤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&lt;…&lt;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dirty="0"/>
                  <a:t>, the joint distribution of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</m:sub>
                        </m:sSub>
                      </m:e>
                    </m:d>
                  </m:oMath>
                </a14:m>
                <a:r>
                  <a:rPr lang="en-US" dirty="0"/>
                  <a:t> is the same as the joint distribution of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𝐹𝑜𝑟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=1,2,…,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dirty="0"/>
                  <a:t>the joint distribution for, say,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=2</m:t>
                        </m:r>
                      </m:sub>
                    </m:sSub>
                  </m:oMath>
                </a14:m>
                <a:r>
                  <a:rPr lang="en-US" dirty="0"/>
                  <a:t>, should be the same as for, say,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=10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In other words, the sequence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=1,2,…,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 is identically distributed</a:t>
                </a:r>
              </a:p>
              <a:p>
                <a:pPr lvl="1"/>
                <a:r>
                  <a:rPr lang="en-US" dirty="0"/>
                  <a:t>Note, that is identically distributed, not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dirty="0"/>
                  <a:t>, since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dirty="0"/>
                  <a:t> may be correlated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F89C404-3D24-F220-2F3D-2380951A6AF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3488" r="-724" b="-14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087991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F89E4-E5AF-1D38-079D-2AC00F73B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Stationary and Weakly Dependent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BA52904-C801-50FE-9E80-3055A11E445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Nonstationary Stochastic Process</a:t>
                </a:r>
              </a:p>
              <a:p>
                <a:pPr lvl="1"/>
                <a:r>
                  <a:rPr lang="en-US" dirty="0"/>
                  <a:t>A time series process whose joint distributions are not constant across different epochs/periods</a:t>
                </a:r>
              </a:p>
              <a:p>
                <a:pPr lvl="1"/>
                <a:r>
                  <a:rPr lang="en-US" dirty="0"/>
                  <a:t>A process with a time trend is clearly nonstationary, since it’s joint distribution (and mean) change over time</a:t>
                </a:r>
              </a:p>
              <a:p>
                <a:r>
                  <a:rPr lang="en-US" dirty="0"/>
                  <a:t>Covariance Stationary Process</a:t>
                </a:r>
              </a:p>
              <a:p>
                <a:pPr lvl="1"/>
                <a:r>
                  <a:rPr lang="en-US" dirty="0"/>
                  <a:t>A weaker form of stationary</a:t>
                </a:r>
              </a:p>
              <a:p>
                <a:pPr lvl="1"/>
                <a:r>
                  <a:rPr lang="en-US" dirty="0"/>
                  <a:t>A stochastic process {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=1,2,…,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 with a finite second moment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e>
                    </m:d>
                  </m:oMath>
                </a14:m>
                <a:r>
                  <a:rPr lang="en-US" dirty="0"/>
                  <a:t> 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constant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is constant</a:t>
                </a:r>
              </a:p>
              <a:p>
                <a:pPr lvl="1"/>
                <a:r>
                  <a:rPr lang="en-US" dirty="0"/>
                  <a:t>For any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≥1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depends only 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/>
                  <a:t> and not 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 covariance depends on the distance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BA52904-C801-50FE-9E80-3055A11E445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229957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5F07A-98B5-EAFD-2248-367517772F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Stationary and Weakly Dependent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89C404-3D24-F220-2F3D-2380951A6A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Why do we care about stationary?</a:t>
            </a:r>
          </a:p>
          <a:p>
            <a:pPr lvl="1"/>
            <a:r>
              <a:rPr lang="en-US" dirty="0"/>
              <a:t>It simplifies statements of the law of large numbers and central limit theorem</a:t>
            </a:r>
          </a:p>
          <a:p>
            <a:pPr lvl="1"/>
            <a:r>
              <a:rPr lang="en-US" dirty="0"/>
              <a:t>We need to assume some sort of stability over time to understand the relationship between two or more variables</a:t>
            </a:r>
          </a:p>
          <a:p>
            <a:pPr lvl="1"/>
            <a:r>
              <a:rPr lang="en-US" dirty="0"/>
              <a:t>Stationary deals with stability in the joint probability distribution as the time series process moves through time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83532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5F07A-98B5-EAFD-2248-367517772F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Stationary and Weakly Dependent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F89C404-3D24-F220-2F3D-2380951A6AF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r>
                  <a:rPr lang="en-US" dirty="0"/>
                  <a:t>Weakly Dependent Time Series</a:t>
                </a:r>
              </a:p>
              <a:p>
                <a:pPr lvl="1"/>
                <a:r>
                  <a:rPr lang="en-US" dirty="0"/>
                  <a:t>A stationary time series process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=1,2,…,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 is weakly dependent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</m:oMath>
                </a14:m>
                <a:r>
                  <a:rPr lang="en-US" dirty="0"/>
                  <a:t> are ”almost independent” 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/>
                  <a:t> increases without bound</a:t>
                </a:r>
              </a:p>
              <a:p>
                <a:pPr lvl="1"/>
                <a:r>
                  <a:rPr lang="en-US" dirty="0"/>
                  <a:t>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will likely be correlated, but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20</m:t>
                        </m:r>
                      </m:sub>
                    </m:sSub>
                  </m:oMath>
                </a14:m>
                <a:r>
                  <a:rPr lang="en-US" dirty="0"/>
                  <a:t> will be independent</a:t>
                </a:r>
              </a:p>
              <a:p>
                <a:r>
                  <a:rPr lang="en-US" dirty="0"/>
                  <a:t>Covariance stationary sequences</a:t>
                </a:r>
              </a:p>
              <a:p>
                <a:pPr lvl="1"/>
                <a:r>
                  <a:rPr lang="en-US" dirty="0"/>
                  <a:t>Can be characterized as weakly dependent if the correlation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</m:oMath>
                </a14:m>
                <a:r>
                  <a:rPr lang="en-US" dirty="0"/>
                  <a:t> goes to zero sufficiently quickly 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→0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This means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→0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→0</m:t>
                    </m:r>
                  </m:oMath>
                </a14:m>
                <a:r>
                  <a:rPr lang="en-US" dirty="0"/>
                  <a:t> or </a:t>
                </a:r>
                <a:r>
                  <a:rPr lang="en-US" b="1" dirty="0"/>
                  <a:t>Asymptotically uncorrelated</a:t>
                </a:r>
                <a:r>
                  <a:rPr lang="en-US" dirty="0"/>
                  <a:t> </a:t>
                </a:r>
              </a:p>
              <a:p>
                <a:r>
                  <a:rPr lang="en-US" dirty="0"/>
                  <a:t>We use weakly dependence to replace the random sampling assumption</a:t>
                </a:r>
              </a:p>
              <a:p>
                <a:pPr lvl="1"/>
                <a:r>
                  <a:rPr lang="en-US" dirty="0"/>
                  <a:t>We use stationary to appeal to the Law of Large Numbers and Central Limit Theorem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F89C404-3D24-F220-2F3D-2380951A6AF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65" t="-20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8252435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5F07A-98B5-EAFD-2248-367517772F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Weakly Dependent Time Series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F89C404-3D24-F220-2F3D-2380951A6AF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Autoregressive Process of order one, 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𝐴𝑅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 2, …,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This is a time series model whose current value depends linearly on its most recent value plus an unpredictable error/disturbance </a:t>
                </a:r>
              </a:p>
              <a:p>
                <a:pPr lvl="1"/>
                <a:r>
                  <a:rPr lang="en-US" dirty="0"/>
                  <a:t>A crucial assumption for weak dependence is that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&lt;1</m:t>
                    </m:r>
                  </m:oMath>
                </a14:m>
                <a:r>
                  <a:rPr lang="en-US" dirty="0"/>
                  <a:t>, which means that we have a stable AR(1) process</a:t>
                </a:r>
              </a:p>
              <a:p>
                <a:r>
                  <a:rPr lang="en-US" dirty="0"/>
                  <a:t>Expected value of 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𝐴𝑅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b="0" dirty="0"/>
                  <a:t>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p>
                    </m:sSubSup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for all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≥1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It goes to zero quickly if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&lt;1</m:t>
                    </m:r>
                  </m:oMath>
                </a14:m>
                <a:r>
                  <a:rPr lang="en-US" dirty="0"/>
                  <a:t> 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endParaRPr lang="en-US" dirty="0"/>
              </a:p>
              <a:p>
                <a:r>
                  <a:rPr lang="en-US" dirty="0"/>
                  <a:t>Correlation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F89C404-3D24-F220-2F3D-2380951A6AF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3"/>
                <a:stretch>
                  <a:fillRect l="-1086" t="-2168" r="-12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873844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CC734B-0099-476E-3CF1-927F271B4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and Examples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583ECF4-1EBE-3585-038A-66BB2300044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Rethinking Randomness with Time Series</a:t>
                </a:r>
              </a:p>
              <a:p>
                <a:pPr lvl="1"/>
                <a:r>
                  <a:rPr lang="en-US" dirty="0"/>
                  <a:t>We typically think of randomness as random sampling from cross-sections</a:t>
                </a:r>
              </a:p>
              <a:p>
                <a:pPr lvl="1"/>
                <a:r>
                  <a:rPr lang="en-US" dirty="0"/>
                  <a:t>We get a random sample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dirty="0"/>
                  <a:t>, and we could take another</a:t>
                </a:r>
              </a:p>
              <a:p>
                <a:r>
                  <a:rPr lang="en-US" dirty="0"/>
                  <a:t>Stochastic Process</a:t>
                </a:r>
              </a:p>
              <a:p>
                <a:pPr lvl="1"/>
                <a:r>
                  <a:rPr lang="en-US" dirty="0"/>
                  <a:t>With Time Series, we have a </a:t>
                </a:r>
                <a:r>
                  <a:rPr lang="en-US" b="1" dirty="0"/>
                  <a:t>stochastic or time series process</a:t>
                </a:r>
              </a:p>
              <a:p>
                <a:pPr lvl="1"/>
                <a:r>
                  <a:rPr lang="en-US" dirty="0"/>
                  <a:t>A stochastic process means </a:t>
                </a:r>
                <a:r>
                  <a:rPr lang="en-US" b="1" dirty="0"/>
                  <a:t>a sequence of random variables indexed by time </a:t>
                </a:r>
                <a:r>
                  <a:rPr lang="en-US" dirty="0"/>
                  <a:t>usually denoted 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Stochastic means random</a:t>
                </a:r>
              </a:p>
              <a:p>
                <a:pPr lvl="1"/>
                <a:r>
                  <a:rPr lang="en-US" dirty="0"/>
                  <a:t>When we collect time series data, we collect one possible outcome or </a:t>
                </a:r>
                <a:r>
                  <a:rPr lang="en-US" b="1" dirty="0"/>
                  <a:t>realization</a:t>
                </a:r>
                <a:r>
                  <a:rPr lang="en-US" dirty="0"/>
                  <a:t> of the stochastic process</a:t>
                </a:r>
              </a:p>
              <a:p>
                <a:pPr lvl="1"/>
                <a:r>
                  <a:rPr lang="en-US" dirty="0"/>
                  <a:t>We cannot go back in time to realize another outcome</a:t>
                </a:r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583ECF4-1EBE-3585-038A-66BB2300044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8" r="-6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9277824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5F07A-98B5-EAFD-2248-367517772F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Weakly Dependent Time Series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F89C404-3D24-F220-2F3D-2380951A6AF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Moving Average Process of order one MA(1)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 2, …,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is just a weighted average of the error terms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Where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=1, 2, …,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r>
                  <a:rPr lang="en-US" dirty="0"/>
                  <a:t> is an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dirty="0"/>
                  <a:t> Sequence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and variance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en-US" dirty="0"/>
              </a:p>
              <a:p>
                <a:r>
                  <a:rPr lang="en-US" dirty="0"/>
                  <a:t>Trend-stationary process</a:t>
                </a:r>
              </a:p>
              <a:p>
                <a:pPr lvl="1"/>
                <a:r>
                  <a:rPr lang="en-US" dirty="0"/>
                  <a:t>While trending series are not stationary (hence stable), a series that is stationary about its time trend is weakly dependent</a:t>
                </a:r>
              </a:p>
              <a:p>
                <a:pPr lvl="1"/>
                <a:r>
                  <a:rPr lang="en-US" dirty="0"/>
                  <a:t>If we include a time trends, and it satisfies consistency assumptions (discussed next), then we can have a consistent estimators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F89C404-3D24-F220-2F3D-2380951A6AF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8230089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D05C63-400B-4F38-56DA-74D3AC23D4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Consistency Properties of OLS with Time Series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B0BCE3-9FBF-8715-377A-B95AF2121E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53209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000F0-FF9C-AAED-575D-D0CF19EAC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Asymptotic Properties of OLS with Time Series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24758A6-62A7-8175-6787-7532BC585D7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It might be difficult to get unbiased estimators with OLS, but we can appeal to the Law of Large Numbers and Central Limit Theorem for </a:t>
                </a:r>
                <a:r>
                  <a:rPr lang="en-US" b="1" dirty="0"/>
                  <a:t>consistent </a:t>
                </a:r>
                <a:r>
                  <a:rPr lang="en-US" dirty="0"/>
                  <a:t>estimators</a:t>
                </a:r>
              </a:p>
              <a:p>
                <a:pPr lvl="1"/>
                <a:r>
                  <a:rPr lang="en-US" dirty="0"/>
                  <a:t>The strict exogeneity assumption will likely be violated with the nature of time series</a:t>
                </a:r>
              </a:p>
              <a:p>
                <a:r>
                  <a:rPr lang="en-US" dirty="0"/>
                  <a:t>TSC.1: Linearity and Weak Dependence</a:t>
                </a:r>
              </a:p>
              <a:p>
                <a:pPr lvl="1"/>
                <a:r>
                  <a:rPr lang="en-US" dirty="0"/>
                  <a:t>Similar to TS.1 (Linear in Parameters), </a:t>
                </a:r>
                <a:r>
                  <a:rPr lang="en-US" b="1" dirty="0"/>
                  <a:t>and</a:t>
                </a:r>
              </a:p>
              <a:p>
                <a:pPr lvl="1"/>
                <a:r>
                  <a:rPr lang="en-US" dirty="0"/>
                  <a:t>We assume that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=1,2,…,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 is stationary and weakly dependent and the law of large numbers and central limit theorem can be applied to sample average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24758A6-62A7-8175-6787-7532BC585D7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4572742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000F0-FF9C-AAED-575D-D0CF19EAC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Asymptotic Properties of OLS with Time Series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24758A6-62A7-8175-6787-7532BC585D7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TSC.2: No Perfect Multicollinearity</a:t>
                </a:r>
              </a:p>
              <a:p>
                <a:pPr lvl="1"/>
                <a:r>
                  <a:rPr lang="en-US" dirty="0"/>
                  <a:t>Same as TS.2</a:t>
                </a:r>
              </a:p>
              <a:p>
                <a:r>
                  <a:rPr lang="en-US" dirty="0"/>
                  <a:t>TSC.3: Zero Conditional Mean</a:t>
                </a:r>
              </a:p>
              <a:p>
                <a:pPr lvl="1"/>
                <a:r>
                  <a:rPr lang="en-US" dirty="0"/>
                  <a:t>The explanatory variables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…,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are contemporaneously exogenous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Notice that </a:t>
                </a:r>
                <a:r>
                  <a:rPr lang="en-US" b="1" dirty="0"/>
                  <a:t>it says contemporaneously exogenous </a:t>
                </a:r>
                <a:r>
                  <a:rPr lang="en-US" dirty="0"/>
                  <a:t>and it is a weaker assumption than strict exogeneity</a:t>
                </a:r>
              </a:p>
              <a:p>
                <a:pPr lvl="1"/>
                <a:r>
                  <a:rPr lang="en-US" dirty="0"/>
                  <a:t>But with stationarity, it should be the same for each period</a:t>
                </a:r>
              </a:p>
              <a:p>
                <a:pPr lvl="1"/>
                <a:r>
                  <a:rPr lang="en-US" dirty="0"/>
                  <a:t>Without stationarity, we would need the assumption to hold for every period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24758A6-62A7-8175-6787-7532BC585D7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4671616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000F0-FF9C-AAED-575D-D0CF19EAC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Asymptotic Properties of OLS with Time Series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24758A6-62A7-8175-6787-7532BC585D7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Theorem: Consistency of OLS</a:t>
                </a:r>
              </a:p>
              <a:p>
                <a:pPr lvl="1"/>
                <a:r>
                  <a:rPr lang="en-US" dirty="0"/>
                  <a:t>If TSC.1, TSC.2, and TSC.3 assumptions hold, then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𝑝𝑙𝑖𝑚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=0, 1, 2,…,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This differs from our TS.1-TS.3, which had unbiasedness of OLS</a:t>
                </a:r>
              </a:p>
              <a:p>
                <a:pPr lvl="1"/>
                <a:r>
                  <a:rPr lang="en-US" dirty="0"/>
                  <a:t>Our OLS estimators may be consistent, but not unbiased since contemporaneously exogeneity is weaker than strict exogeneity</a:t>
                </a:r>
              </a:p>
              <a:p>
                <a:pPr lvl="1"/>
                <a:r>
                  <a:rPr lang="en-US" dirty="0"/>
                  <a:t>Our expected value may be biased, but as our estimator will convergence onto the correct parameter 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→∞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For example, our estimate of a mean will be biased with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den>
                            </m:f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e>
                    </m:nary>
                  </m:oMath>
                </a14:m>
                <a:r>
                  <a:rPr lang="en-US" dirty="0"/>
                  <a:t>, but 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en-US" dirty="0"/>
                  <a:t>, our estimate converges on the correct parameter</a:t>
                </a:r>
              </a:p>
              <a:p>
                <a:pPr lvl="1"/>
                <a:r>
                  <a:rPr lang="en-US" dirty="0"/>
                  <a:t>However, we need weakly dependence in the underlying time series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24758A6-62A7-8175-6787-7532BC585D7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8" r="-7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6095295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000F0-FF9C-AAED-575D-D0CF19EAC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Asymptotic Properties of OLS with Time Series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24758A6-62A7-8175-6787-7532BC585D7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TSC.4: Homoskedasticity </a:t>
                </a:r>
              </a:p>
              <a:p>
                <a:pPr lvl="1"/>
                <a:r>
                  <a:rPr lang="en-US" dirty="0"/>
                  <a:t>The errors are contemporaneously </a:t>
                </a:r>
                <a:r>
                  <a:rPr lang="en-US" dirty="0" err="1"/>
                  <a:t>homoskedastic</a:t>
                </a:r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Notice it’s not strict, but contemporaneously homoskedasticity </a:t>
                </a:r>
              </a:p>
              <a:p>
                <a:r>
                  <a:rPr lang="en-US" dirty="0"/>
                  <a:t>TSC.5: No Serial Correlation/Autocorrelation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 ∀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This is bigger problem in static and finite lag distribution models compared to AR models, but we still need to test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𝐴𝑅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</m:oMath>
                </a14:m>
                <a:r>
                  <a:rPr lang="en-US" dirty="0"/>
                  <a:t> models</a:t>
                </a:r>
              </a:p>
              <a:p>
                <a:r>
                  <a:rPr lang="en-US" dirty="0"/>
                  <a:t>Theorem: Asymptotic Normality of OLS</a:t>
                </a:r>
              </a:p>
              <a:p>
                <a:pPr lvl="1"/>
                <a:r>
                  <a:rPr lang="en-US" dirty="0"/>
                  <a:t>Under TSC.1-TSC.5, OLS estimators are </a:t>
                </a:r>
                <a:r>
                  <a:rPr lang="en-US" b="1" dirty="0"/>
                  <a:t>asymptotically</a:t>
                </a:r>
                <a:r>
                  <a:rPr lang="en-US" dirty="0"/>
                  <a:t> normally distributed</a:t>
                </a:r>
              </a:p>
              <a:p>
                <a:pPr lvl="1"/>
                <a:r>
                  <a:rPr lang="en-US" dirty="0"/>
                  <a:t>Our tests statistics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𝐿𝑀</m:t>
                        </m:r>
                      </m:e>
                    </m:d>
                  </m:oMath>
                </a14:m>
                <a:r>
                  <a:rPr lang="en-US" dirty="0"/>
                  <a:t> are asymptotically valid </a:t>
                </a:r>
              </a:p>
              <a:p>
                <a:r>
                  <a:rPr lang="en-US" dirty="0"/>
                  <a:t>Even if one of our assumption for unbiasedness fail under TS.1-TS.5</a:t>
                </a:r>
              </a:p>
              <a:p>
                <a:pPr lvl="1"/>
                <a:r>
                  <a:rPr lang="en-US" dirty="0"/>
                  <a:t> Our OLS estimators can be consistent under TSC.1-TSC.5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24758A6-62A7-8175-6787-7532BC585D7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34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0344062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000F0-FF9C-AAED-575D-D0CF19EAC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Asymptotic Properties of OLS with Time Series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24758A6-62A7-8175-6787-7532BC585D7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795513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Example: Static Model can be weakly dependent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Under weak dependence, the condition sufficient for consistency</a:t>
                </a:r>
              </a:p>
              <a:p>
                <a:pPr lvl="1"/>
                <a:r>
                  <a:rPr lang="en-US" dirty="0"/>
                  <a:t>Under TSC.3: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TSC.3 does not rule out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≠0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reacts to a value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For example: percentage change in money supply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, and last month’s rate of inflation,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dirty="0"/>
                  <a:t>, and this kind of feedback is allowed under TSC.3 but not TS3</a:t>
                </a:r>
              </a:p>
              <a:p>
                <a:r>
                  <a:rPr lang="en-US" dirty="0"/>
                  <a:t>Similar issue under Finite Distribution Lag Model</a:t>
                </a:r>
              </a:p>
              <a:p>
                <a:pPr lvl="1"/>
                <a:r>
                  <a:rPr lang="en-US" dirty="0"/>
                  <a:t>Does not require asymptotic theory, since strict exogeneity can still hold for Static or FDL models</a:t>
                </a:r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24758A6-62A7-8175-6787-7532BC585D7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795513"/>
              </a:xfrm>
              <a:blipFill>
                <a:blip r:embed="rId2"/>
                <a:stretch>
                  <a:fillRect l="-1086" t="-2902" r="-121" b="-7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469086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000F0-FF9C-AAED-575D-D0CF19EAC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Asymptotic Properties of OLS with Time Series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24758A6-62A7-8175-6787-7532BC585D7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Example: AR(1) Model</a:t>
                </a:r>
              </a:p>
              <a:p>
                <a:pPr lvl="1"/>
                <a:r>
                  <a:rPr lang="en-US" dirty="0"/>
                  <a:t>Requires asymptotic theory since it clearly violates strict exogeneity</a:t>
                </a:r>
              </a:p>
              <a:p>
                <a:pPr lvl="1"/>
                <a:r>
                  <a:rPr lang="en-US" dirty="0"/>
                  <a:t>Why?  Because strictly exogeneous cannot react to past values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and 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𝐴𝑅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en-US" dirty="0"/>
                  <a:t> model is a function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Under TSC.3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, then TSC.3 holds and is consistent</a:t>
                </a:r>
              </a:p>
              <a:p>
                <a:r>
                  <a:rPr lang="en-US" dirty="0"/>
                  <a:t>Under TS.3</a:t>
                </a:r>
              </a:p>
              <a:p>
                <a:pPr lvl="1"/>
                <a:r>
                  <a:rPr lang="en-US" dirty="0"/>
                  <a:t>Strict exogeneity is violated since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contains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Requires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needs to be uncorrelated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, then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dirty="0"/>
                  <a:t> and violates TS3 </a:t>
                </a:r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24758A6-62A7-8175-6787-7532BC585D7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8" r="-12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960897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F0DA54-650B-DE89-6028-931CE451B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Asymptotic Properties of OLS with Time Series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D116C4-2F43-8C69-9AE2-B11C301A073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What about AR models with more than 1 lag?</a:t>
                </a:r>
              </a:p>
              <a:p>
                <a:pPr lvl="1"/>
                <a:r>
                  <a:rPr lang="en-US" dirty="0"/>
                  <a:t>If there are two lags then we have an autoregressive model of order two AR(2)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r>
                  <a:rPr lang="en-US" dirty="0"/>
                  <a:t>We need stability conditions to ensure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(2)</m:t>
                    </m:r>
                  </m:oMath>
                </a14:m>
                <a:r>
                  <a:rPr lang="en-US" dirty="0"/>
                  <a:t> is weakly dependent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D116C4-2F43-8C69-9AE2-B11C301A073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048842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0BFBE6-F4E0-039F-A616-699C5623D4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985D40-FE84-DF09-B6D9-4C38058FA6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07197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95298-795E-F3D9-8715-0E7652CDE4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and Examples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3F5229A-D153-2FFB-63E6-6BBC7D166BA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dirty="0"/>
                  <a:t>Stochastic Process</a:t>
                </a:r>
              </a:p>
              <a:p>
                <a:pPr lvl="1"/>
                <a:r>
                  <a:rPr lang="en-US" dirty="0"/>
                  <a:t>Randomness in the stochastic process or time series process comes from the possibility if conditions were different we could realize another possible outcome</a:t>
                </a:r>
              </a:p>
              <a:p>
                <a:r>
                  <a:rPr lang="en-US" dirty="0"/>
                  <a:t>Sample Size</a:t>
                </a:r>
              </a:p>
              <a:p>
                <a:pPr lvl="1"/>
                <a:r>
                  <a:rPr lang="en-US" dirty="0"/>
                  <a:t>With our OLS we think of sample size 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With our Pooled or Panel Data we think of sample size 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With Time Series, our sample size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en-US" dirty="0"/>
              </a:p>
              <a:p>
                <a:r>
                  <a:rPr lang="en-US" dirty="0"/>
                  <a:t>Examples of Times Series regressions before discussing Weaky Dependent and Highly Persistent variables</a:t>
                </a:r>
              </a:p>
              <a:p>
                <a:pPr lvl="1"/>
                <a:r>
                  <a:rPr lang="en-US" dirty="0"/>
                  <a:t>Static Models</a:t>
                </a:r>
              </a:p>
              <a:p>
                <a:pPr lvl="1"/>
                <a:r>
                  <a:rPr lang="en-US" dirty="0"/>
                  <a:t>Finite Distributed Lag Models</a:t>
                </a:r>
              </a:p>
              <a:p>
                <a:pPr lvl="1"/>
                <a:r>
                  <a:rPr lang="en-US" dirty="0"/>
                  <a:t>Event Studies</a:t>
                </a:r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3F5229A-D153-2FFB-63E6-6BBC7D166BA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2"/>
                <a:stretch>
                  <a:fillRect l="-965" t="-1897" b="-1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0752825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6FD3D3-0070-57CF-6B0E-47062430D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Highly Persistent Times Series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D57B92-0C3F-F058-5B4F-AE7E416A71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28396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67574F-87E9-882D-8078-D0600AF81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Highly Persistent Time Series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61B391F-AE65-583F-84A6-8440CBCF1DE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Highly Persistent Time Series</a:t>
                </a:r>
              </a:p>
              <a:p>
                <a:pPr lvl="1"/>
                <a:r>
                  <a:rPr lang="en-US" dirty="0"/>
                  <a:t>A time series process where the outcomes in the distant future are highly correlated with current outcomes</a:t>
                </a:r>
              </a:p>
              <a:p>
                <a:r>
                  <a:rPr lang="en-US" dirty="0"/>
                  <a:t>OLS estimators are no longer consistent</a:t>
                </a:r>
              </a:p>
              <a:p>
                <a:pPr lvl="1"/>
                <a:r>
                  <a:rPr lang="en-US" dirty="0"/>
                  <a:t>Under weak dependence our OLS estimators are consistent</a:t>
                </a:r>
              </a:p>
              <a:p>
                <a:pPr lvl="1"/>
                <a:r>
                  <a:rPr lang="en-US" dirty="0"/>
                  <a:t>When times series are highly persistent, the law of large numbers and central limit theorem no longer apply</a:t>
                </a:r>
              </a:p>
              <a:p>
                <a:pPr lvl="1"/>
                <a:r>
                  <a:rPr lang="en-US" dirty="0"/>
                  <a:t>For stability in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𝐴𝑅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en-US" dirty="0"/>
                  <a:t> model, we need the assumption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&lt;1</m:t>
                    </m:r>
                  </m:oMath>
                </a14:m>
                <a:r>
                  <a:rPr lang="en-US" dirty="0"/>
                  <a:t> and we may not have this with highly persistent time series</a:t>
                </a:r>
              </a:p>
              <a:p>
                <a:r>
                  <a:rPr lang="en-US" dirty="0"/>
                  <a:t>We can use transformations for use highly persistent times series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61B391F-AE65-583F-84A6-8440CBCF1DE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 r="-6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3565037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67574F-87E9-882D-8078-D0600AF81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Highly Persistent Time Series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61B391F-AE65-583F-84A6-8440CBCF1DE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Random Walk</a:t>
                </a:r>
              </a:p>
              <a:p>
                <a:pPr lvl="1"/>
                <a:r>
                  <a:rPr lang="en-US" dirty="0"/>
                  <a:t>Many times series can be characterized as a </a:t>
                </a:r>
                <a:r>
                  <a:rPr lang="en-US" b="1" dirty="0"/>
                  <a:t>random walk </a:t>
                </a:r>
                <a:r>
                  <a:rPr lang="en-US" dirty="0"/>
                  <a:t>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1"/>
                <a:r>
                  <a:rPr lang="en-US" dirty="0"/>
                  <a:t>A random walk is a time series process where the next period’s value is obtained as this period’s value, plus an uncorrelated error term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 2, … 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Where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=1, 2, …</m:t>
                        </m:r>
                      </m:e>
                    </m:d>
                  </m:oMath>
                </a14:m>
                <a:r>
                  <a:rPr lang="en-US" dirty="0"/>
                  <a:t>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dirty="0"/>
                  <a:t> with 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en-US" dirty="0"/>
              </a:p>
              <a:p>
                <a:r>
                  <a:rPr lang="en-US" dirty="0"/>
                  <a:t>The expected value of a random walk does not depend 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+…+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∀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≥1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The variance does of a random walk does depend 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61B391F-AE65-583F-84A6-8440CBCF1DE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3977869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67574F-87E9-882D-8078-D0600AF81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Highly Persistent Time Series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61B391F-AE65-583F-84A6-8440CBCF1DE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No matter how far into the future we look, our best prediction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</m:oMath>
                </a14:m>
                <a:r>
                  <a:rPr lang="en-US" dirty="0"/>
                  <a:t> is today’s value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∀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≥1</m:t>
                    </m:r>
                  </m:oMath>
                </a14:m>
                <a:r>
                  <a:rPr lang="en-US" dirty="0"/>
                  <a:t>                                (remember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∀</m:t>
                    </m:r>
                  </m:oMath>
                </a14:m>
                <a:r>
                  <a:rPr lang="en-US" dirty="0"/>
                  <a:t> means “for all”)</a:t>
                </a:r>
              </a:p>
              <a:p>
                <a:r>
                  <a:rPr lang="en-US" dirty="0"/>
                  <a:t>When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follows a random walk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𝐶𝑜𝑟𝑟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den>
                        </m:f>
                      </m:e>
                    </m:ra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 correlation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</m:oMath>
                </a14:m>
                <a:r>
                  <a:rPr lang="en-US" dirty="0"/>
                  <a:t> is closer to 1 for large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Note: the correlation does tend to go to zero 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en-US" dirty="0"/>
                  <a:t>, </a:t>
                </a:r>
                <a:r>
                  <a:rPr lang="en-US" b="1" dirty="0"/>
                  <a:t>but</a:t>
                </a:r>
                <a:r>
                  <a:rPr lang="en-US" dirty="0"/>
                  <a:t> </a:t>
                </a:r>
                <a:r>
                  <a:rPr lang="en-US" b="1" dirty="0"/>
                  <a:t>it does not do so quickly</a:t>
                </a:r>
                <a:r>
                  <a:rPr lang="en-US" dirty="0"/>
                  <a:t>, so it is not covariance stationary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61B391F-AE65-583F-84A6-8440CBCF1DE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 r="-3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0148860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67574F-87E9-882D-8078-D0600AF81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Highly Persistent Time Series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B6D98B-4F5B-7AC0-FEAA-D437DB3468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3359" y="1217365"/>
            <a:ext cx="7755873" cy="564063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1ECBE9C5-F596-73DB-E1FC-9E0ADD8F000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Examples of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br>
                  <a:rPr lang="en-US" dirty="0"/>
                </a:br>
                <a:r>
                  <a:rPr lang="en-US" dirty="0"/>
                  <a:t>realizations</a:t>
                </a:r>
              </a:p>
              <a:p>
                <a:r>
                  <a:rPr lang="en-US" dirty="0"/>
                  <a:t>Created in Stata</a:t>
                </a:r>
                <a:br>
                  <a:rPr lang="en-US" dirty="0"/>
                </a:br>
                <a:r>
                  <a:rPr lang="en-US" dirty="0"/>
                  <a:t>with random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1ECBE9C5-F596-73DB-E1FC-9E0ADD8F000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3637100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2501BC-488C-B87D-F198-55C0F6FE87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Highly Persistent Time Series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937D6F-F704-35F3-EEF5-0F2478DA3B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Example:</a:t>
            </a:r>
            <a:br>
              <a:rPr lang="en-US" dirty="0"/>
            </a:br>
            <a:r>
              <a:rPr lang="en-US" dirty="0"/>
              <a:t>3-month</a:t>
            </a:r>
            <a:br>
              <a:rPr lang="en-US" dirty="0"/>
            </a:br>
            <a:r>
              <a:rPr lang="en-US" dirty="0"/>
              <a:t>T-Bill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0C4DAD1-6B5A-5CB6-52F0-4322CD6AE8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2489" y="1946810"/>
            <a:ext cx="9535555" cy="4817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44278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5E2F32-9318-8CC3-67E2-DBF6CF71A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Highly Persistent Time Series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F7F6B00-5DE7-4C15-6E2E-DF6A9619BBE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Unit Root Process</a:t>
                </a:r>
              </a:p>
              <a:p>
                <a:pPr lvl="1"/>
                <a:r>
                  <a:rPr lang="en-US" dirty="0"/>
                  <a:t>A unit root process is a highly persistent time series where the current value equal the last period plus a weakly dependent disturbance.</a:t>
                </a:r>
              </a:p>
              <a:p>
                <a:pPr lvl="1"/>
                <a:r>
                  <a:rPr lang="en-US" dirty="0"/>
                  <a:t>Its name comes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 in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(1)</m:t>
                    </m:r>
                  </m:oMath>
                </a14:m>
                <a:r>
                  <a:rPr lang="en-US" dirty="0"/>
                  <a:t> model for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However,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is no longer a normal random variable, but a weakly dependent error term that depends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is no longer an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dirty="0"/>
                  <a:t> sequence</a:t>
                </a:r>
              </a:p>
              <a:p>
                <a:pPr lvl="1"/>
                <a:r>
                  <a:rPr lang="en-US" dirty="0"/>
                  <a:t>A random walk is a special case of a unit root process</a:t>
                </a:r>
              </a:p>
              <a:p>
                <a:r>
                  <a:rPr lang="en-US" dirty="0"/>
                  <a:t>Note</a:t>
                </a:r>
              </a:p>
              <a:p>
                <a:pPr lvl="1"/>
                <a:r>
                  <a:rPr lang="en-US" dirty="0"/>
                  <a:t>A unit root process is different from a trending behavior, since a trending behavior may not be highly persistent</a:t>
                </a:r>
              </a:p>
              <a:p>
                <a:pPr lvl="1"/>
                <a:r>
                  <a:rPr lang="en-US" dirty="0"/>
                  <a:t>Unemployment rates, interest rates, and inflation rates may be highly persistent, but may have no obvious upward or downward trends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F7F6B00-5DE7-4C15-6E2E-DF6A9619BBE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8" r="-12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755690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5E2F32-9318-8CC3-67E2-DBF6CF71A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Highly Persistent Time Series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F7F6B00-5DE7-4C15-6E2E-DF6A9619BBE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Random Walk with a Drift</a:t>
                </a:r>
              </a:p>
              <a:p>
                <a:pPr lvl="1"/>
                <a:r>
                  <a:rPr lang="en-US" dirty="0"/>
                  <a:t>We can have a highly persistent time series with a clear trend and one such model is a random walk with a drift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 2, …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Where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is highly persistent,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, and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 distributed normally</a:t>
                </a:r>
              </a:p>
              <a:p>
                <a:pPr lvl="1"/>
                <a:r>
                  <a:rPr lang="en-US" dirty="0"/>
                  <a:t>We add a drift, or a constant, to the random walk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 random walk is also a unit root process special case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F7F6B00-5DE7-4C15-6E2E-DF6A9619BBE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9870668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5E2F32-9318-8CC3-67E2-DBF6CF71A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Highly Persistent Time Series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7F6B00-5DE7-4C15-6E2E-DF6A9619BB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Random Walk</a:t>
            </a:r>
            <a:br>
              <a:rPr lang="en-US" dirty="0"/>
            </a:br>
            <a:r>
              <a:rPr lang="en-US" dirty="0"/>
              <a:t>with a Drift</a:t>
            </a:r>
            <a:br>
              <a:rPr lang="en-US" dirty="0"/>
            </a:br>
            <a:r>
              <a:rPr lang="en-US" dirty="0"/>
              <a:t>example </a:t>
            </a:r>
            <a:br>
              <a:rPr lang="en-US" dirty="0"/>
            </a:br>
            <a:r>
              <a:rPr lang="en-US" dirty="0"/>
              <a:t>from Stata</a:t>
            </a:r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E7F386-664A-BB11-5CD0-29A3BE60E0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9197" y="1203591"/>
            <a:ext cx="7644787" cy="5559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46387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EFFDD-8614-FFB8-F523-3475D3947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Transformations of Highly Persistent Time Series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A1A909C-EE4A-B169-9B9E-9CE2502B007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We need to be cautious when running OLS estimators on a highly persistent time series if assumptions are violated</a:t>
                </a:r>
              </a:p>
              <a:p>
                <a:pPr lvl="1"/>
                <a:r>
                  <a:rPr lang="en-US" dirty="0"/>
                  <a:t>We no longer have the weakly dependency for consistency</a:t>
                </a:r>
              </a:p>
              <a:p>
                <a:pPr lvl="1"/>
                <a:r>
                  <a:rPr lang="en-US" dirty="0"/>
                  <a:t>Simple transformation can turn highly persistent time series into weakly dependent ones</a:t>
                </a:r>
              </a:p>
              <a:p>
                <a:r>
                  <a:rPr lang="en-US" dirty="0"/>
                  <a:t>Integrated Order of Zero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 time series process that is stationary and weakly dependent and will satisfy the law of large number and the central limit theorem</a:t>
                </a:r>
              </a:p>
              <a:p>
                <a:pPr lvl="1"/>
                <a:r>
                  <a:rPr lang="en-US" dirty="0"/>
                  <a:t>No transformations are needed for OLS estimators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A1A909C-EE4A-B169-9B9E-9CE2502B007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 r="-3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038913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95298-795E-F3D9-8715-0E7652CDE4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and Examples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3F5229A-D153-2FFB-63E6-6BBC7D166BA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Static Model</a:t>
                </a:r>
              </a:p>
              <a:p>
                <a:pPr lvl="1"/>
                <a:r>
                  <a:rPr lang="en-US" dirty="0"/>
                  <a:t>We are modeling a contemporaneous relations (or the same time period) between our dependent and explanatory variables </a:t>
                </a:r>
              </a:p>
              <a:p>
                <a:pPr lvl="1"/>
                <a:r>
                  <a:rPr lang="en-US" dirty="0"/>
                  <a:t>This isn’t too different from what we saw with Pooled OLS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,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 2, …,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when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A change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at time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 will have an immediate effect 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at time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 </a:t>
                </a:r>
              </a:p>
              <a:p>
                <a:pPr marL="914400" lvl="2" indent="0">
                  <a:buNone/>
                </a:pPr>
                <a:endParaRPr lang="en-US" dirty="0"/>
              </a:p>
              <a:p>
                <a:r>
                  <a:rPr lang="en-US" dirty="0"/>
                  <a:t>An example is a static Phillips Curve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𝑖𝑛𝑓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𝑢𝑛𝑒𝑚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We study contemporaneous relationship (or trade off) between inflation and unemployment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3F5229A-D153-2FFB-63E6-6BBC7D166BA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8" b="-17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1468478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EFFDD-8614-FFB8-F523-3475D3947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Transformations of Highly Persistent Time Series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A1A909C-EE4A-B169-9B9E-9CE2502B007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Integrated Order of One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A time series process that are highly persistent: unit root processes, etc.</a:t>
                </a:r>
              </a:p>
              <a:p>
                <a:pPr lvl="1"/>
                <a:r>
                  <a:rPr lang="en-US" dirty="0"/>
                  <a:t>We can use the first difference, where the first difference is weakly dependent and often stationary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(1)</m:t>
                    </m:r>
                  </m:oMath>
                </a14:m>
                <a:r>
                  <a:rPr lang="en-US" dirty="0"/>
                  <a:t> process are said to be </a:t>
                </a:r>
                <a:r>
                  <a:rPr lang="en-US" b="1" dirty="0"/>
                  <a:t>difference-stationary process</a:t>
                </a:r>
                <a:endParaRPr lang="en-US" dirty="0"/>
              </a:p>
              <a:p>
                <a:r>
                  <a:rPr lang="en-US" dirty="0"/>
                  <a:t>Transform a random walk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=1,2,…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=1,2,…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Therefore,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y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t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is actually 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dirty="0"/>
                  <a:t> Sequence</a:t>
                </a:r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is any weakly dependent process, then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will be weakly dependent</a:t>
                </a:r>
              </a:p>
              <a:p>
                <a:pPr lvl="1"/>
                <a:r>
                  <a:rPr lang="en-US" dirty="0"/>
                  <a:t>If there is a time trend, then the FD removes any time trend or drift (if linear)</a:t>
                </a:r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A1A909C-EE4A-B169-9B9E-9CE2502B007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8" r="-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9173030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EFFDD-8614-FFB8-F523-3475D3947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Transformations of Highly Persistent Time Series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A1A909C-EE4A-B169-9B9E-9CE2502B007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Transform a strictly positive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with difference in natural logarithms</a:t>
                </a:r>
              </a:p>
              <a:p>
                <a:pPr lvl="1"/>
                <a:r>
                  <a:rPr lang="en-US" dirty="0"/>
                  <a:t>Take the first difference of a natural log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</m:e>
                        </m:d>
                      </m:e>
                    </m:func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And,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)/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dirty="0"/>
                  <a:t>, so we can use proportions and percent changes, as well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A1A909C-EE4A-B169-9B9E-9CE2502B007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6403947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EFFDD-8614-FFB8-F523-3475D3947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Transformations of Highly Persistent Time Series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A1A909C-EE4A-B169-9B9E-9CE2502B007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How do we know if a time series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(1)</m:t>
                    </m:r>
                  </m:oMath>
                </a14:m>
                <a:r>
                  <a:rPr lang="en-US" dirty="0"/>
                  <a:t>?</a:t>
                </a:r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&lt;1</m:t>
                    </m:r>
                  </m:oMath>
                </a14:m>
                <a:r>
                  <a:rPr lang="en-US" dirty="0"/>
                  <a:t>, then we have 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r>
                  <a:rPr lang="en-US" dirty="0"/>
                  <a:t> series, but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, then we have 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en-US" dirty="0"/>
                  <a:t> series</a:t>
                </a:r>
              </a:p>
              <a:p>
                <a:r>
                  <a:rPr lang="en-US" dirty="0"/>
                  <a:t>Informal Method</a:t>
                </a:r>
              </a:p>
              <a:p>
                <a:pPr lvl="1"/>
                <a:r>
                  <a:rPr lang="en-US" dirty="0"/>
                  <a:t>We can estimate the first order autocorrelation of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by the law of large numbers,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can be consistent, but not unbiased, estimate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It is difficult to 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, since the estimator can have severe downward bias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, but a </a:t>
                </a:r>
                <a:r>
                  <a:rPr lang="en-US" b="1" dirty="0"/>
                  <a:t>rule of thumb </a:t>
                </a:r>
                <a:r>
                  <a:rPr lang="en-US" dirty="0"/>
                  <a:t>is use FD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&gt;0.8</m:t>
                    </m:r>
                  </m:oMath>
                </a14:m>
                <a:r>
                  <a:rPr lang="en-US" dirty="0"/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&gt;0.9</m:t>
                    </m:r>
                  </m:oMath>
                </a14:m>
                <a:endParaRPr lang="en-US" dirty="0"/>
              </a:p>
              <a:p>
                <a:r>
                  <a:rPr lang="en-US" dirty="0"/>
                  <a:t>Dickey-Fuller (DF) test for a unit root</a:t>
                </a:r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 then our one-sided alternative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&lt;1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−1 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We cannot use 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 distribution, we need to use a Dickey-Fuller Distribution</a:t>
                </a:r>
              </a:p>
              <a:p>
                <a:pPr lvl="1"/>
                <a:r>
                  <a:rPr lang="en-US" dirty="0"/>
                  <a:t>We can use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-statistic against the Dickey-Fuller Distribution to test the hypothesis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A1A909C-EE4A-B169-9B9E-9CE2502B007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16" r="-4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4395386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33953-E9E5-BE8E-B6E4-0273ED710D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Dynamically Complete Models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3E6BCD-D65F-CDD1-C244-C0B569A821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0593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89852-7691-8CA0-D252-8BAE44C08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Dynamically Complete Models and Serial Correlation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FF48715-CA73-1E13-8927-A2438BFD888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Dynamically Complete Model</a:t>
                </a:r>
              </a:p>
              <a:p>
                <a:pPr lvl="1"/>
                <a:r>
                  <a:rPr lang="en-US" dirty="0"/>
                  <a:t>A time series model where no additional lags of either dependent or explanatory variables help to explain the mean of the dependent variable</a:t>
                </a:r>
              </a:p>
              <a:p>
                <a:pPr lvl="1"/>
                <a:r>
                  <a:rPr lang="en-US" dirty="0"/>
                  <a:t>Dynamically complete models should take care of the serial correlation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(1)</m:t>
                    </m:r>
                  </m:oMath>
                </a14:m>
                <a:r>
                  <a:rPr lang="en-US" dirty="0"/>
                  <a:t> models take care of the serial correlation, but what about Static and Finite Distributed Lag Models?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𝐴𝑅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en-US" dirty="0"/>
                  <a:t> satisfy TSC.5 since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, and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Static and FDL models can satisfy TSC.5 if they are dynamically complete</a:t>
                </a:r>
              </a:p>
              <a:p>
                <a:r>
                  <a:rPr lang="en-US" dirty="0"/>
                  <a:t>Note:</a:t>
                </a:r>
              </a:p>
              <a:p>
                <a:pPr lvl="1"/>
                <a:r>
                  <a:rPr lang="en-US" dirty="0"/>
                  <a:t>Serial correlation could possibly be a sign that the model is mis-specified, but not always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FF48715-CA73-1E13-8927-A2438BFD888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16" r="-13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3756911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89852-7691-8CA0-D252-8BAE44C08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Dynamically Complete Models and Serial Correlation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FF48715-CA73-1E13-8927-A2438BFD888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Dynamically Complete Static Model</a:t>
                </a:r>
              </a:p>
              <a:p>
                <a:pPr lvl="1"/>
                <a:r>
                  <a:rPr lang="en-US" dirty="0"/>
                  <a:t>We have a static model: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Which is similar to our panel data models so far</a:t>
                </a:r>
              </a:p>
              <a:p>
                <a:r>
                  <a:rPr lang="en-US" dirty="0"/>
                  <a:t>For consistency, </a:t>
                </a:r>
              </a:p>
              <a:p>
                <a:pPr lvl="1"/>
                <a:r>
                  <a:rPr lang="en-US" dirty="0"/>
                  <a:t>We need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Generally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will be serially correlated, but if we assume that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then TSC.5 holds</a:t>
                </a:r>
              </a:p>
              <a:p>
                <a:r>
                  <a:rPr lang="en-US" dirty="0"/>
                  <a:t>Our dynamically complete static model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If our assumption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holds, then it says that once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has been controlled, no lags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/>
                  <a:t> explain the current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FF48715-CA73-1E13-8927-A2438BFD888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8" r="-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7506088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89852-7691-8CA0-D252-8BAE44C08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Dynamically Complete Models and Serial Correlation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FF48715-CA73-1E13-8927-A2438BFD888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Dynamically Complete Finite Distribution Lag Model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If the model captures all of the distributed lag dynamics then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−3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Only two lags matter</a:t>
                </a:r>
              </a:p>
              <a:p>
                <a:r>
                  <a:rPr lang="en-US" dirty="0"/>
                  <a:t>If we assume that no lags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or no lags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/>
                  <a:t> affect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, then it is dynamically complete and no serial correlation affects the estimators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FF48715-CA73-1E13-8927-A2438BFD888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7222521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89852-7691-8CA0-D252-8BAE44C08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Dynamically Complete Models and Serial Correlation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FF48715-CA73-1E13-8927-A2438BFD888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r>
                  <a:rPr lang="en-US" dirty="0"/>
                  <a:t>General Dynamically Complete Model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captures all dependent and explanatory lags that explain current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Is dynamically complete if all of the relevant lags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are in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endParaRPr lang="en-US" b="1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Sequential Exogeneity</a:t>
                </a:r>
              </a:p>
              <a:p>
                <a:pPr lvl="1"/>
                <a:r>
                  <a:rPr lang="en-US" dirty="0"/>
                  <a:t>In panel or time series models, the error term in the current period has zero conditional mean on all current or past explanatory variables </a:t>
                </a:r>
              </a:p>
              <a:p>
                <a:pPr lvl="1"/>
                <a:r>
                  <a:rPr lang="en-US" dirty="0"/>
                  <a:t>Dynamically completeness and sequential exogeneity have the same conditions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FF48715-CA73-1E13-8927-A2438BFD888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035" b="-11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3239824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5DCF8-E4C8-5FA5-B41E-DB16E66009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Serial Correlation in Time Series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87917E-6C77-3D90-D465-F0BF046F95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44757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2B669-C3D2-1735-64BF-1B6E3658F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OLS estimators with Serial Correlation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AE480F1-74DF-E757-AB4A-191B24D9EAE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r>
                  <a:rPr lang="en-US" dirty="0"/>
                  <a:t>Unbiasedness and Consistency</a:t>
                </a:r>
              </a:p>
              <a:p>
                <a:pPr lvl="1"/>
                <a:r>
                  <a:rPr lang="en-US" dirty="0"/>
                  <a:t>Even if there is serial correlation, our OLS estimators will be unbiased with strict exogeneity and consistent contemporaneous exogeneity and weak dependence</a:t>
                </a:r>
              </a:p>
              <a:p>
                <a:r>
                  <a:rPr lang="en-US" dirty="0"/>
                  <a:t>Efficiency and Inference</a:t>
                </a:r>
              </a:p>
              <a:p>
                <a:pPr lvl="1"/>
                <a:r>
                  <a:rPr lang="en-US" dirty="0"/>
                  <a:t>However, if serial correlation (and/or heteroskedasticity) will make the OLS estimators no longer BLUE with an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(1)</m:t>
                    </m:r>
                  </m:oMath>
                </a14:m>
                <a:r>
                  <a:rPr lang="en-US" dirty="0"/>
                  <a:t> model with weak dependency</a:t>
                </a:r>
              </a:p>
              <a:p>
                <a:r>
                  <a:rPr lang="en-US" dirty="0"/>
                  <a:t>Without Serial Correlation with TS1-TS5 satisfied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𝑆𝑆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With Serial Correlation with TS1-TS4 satisfied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𝑆𝑆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+2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𝑆𝑆</m:t>
                            </m:r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den>
                        </m:f>
                      </m:e>
                    </m:d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p>
                    </m:sSup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AE480F1-74DF-E757-AB4A-191B24D9EA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0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549136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C302CC-8EAD-E9F5-CD80-CA8AC9FF7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and Examples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04103B9-BBFB-734C-15CF-D7DC5661534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Finite Distributed Lag Models</a:t>
                </a:r>
              </a:p>
              <a:p>
                <a:pPr lvl="1"/>
                <a:r>
                  <a:rPr lang="en-US" dirty="0"/>
                  <a:t>We allow one or more explanatory variables to affect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with a lag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This is an example of a FDL model of </a:t>
                </a:r>
                <a:r>
                  <a:rPr lang="en-US" b="1" dirty="0"/>
                  <a:t>order two</a:t>
                </a:r>
                <a:r>
                  <a:rPr lang="en-US" dirty="0"/>
                  <a:t> (for two lags)</a:t>
                </a:r>
                <a:endParaRPr lang="en-US" b="1" dirty="0"/>
              </a:p>
              <a:p>
                <a:r>
                  <a:rPr lang="en-US" dirty="0"/>
                  <a:t>We have types of FDLM</a:t>
                </a:r>
              </a:p>
              <a:p>
                <a:pPr lvl="1"/>
                <a:r>
                  <a:rPr lang="en-US" dirty="0"/>
                  <a:t>Short-run or impact multiplier</a:t>
                </a:r>
              </a:p>
              <a:p>
                <a:pPr lvl="1"/>
                <a:r>
                  <a:rPr lang="en-US" dirty="0"/>
                  <a:t>Long-run multiplier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04103B9-BBFB-734C-15CF-D7DC5661534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9972449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2B669-C3D2-1735-64BF-1B6E3658F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OLS estimators with Serial Correlation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AE480F1-74DF-E757-AB4A-191B24D9EAE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784495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With Serial Correlation with TS1-TS4 satisfied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𝑆𝑆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+2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𝑆𝑆</m:t>
                            </m:r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den>
                        </m:f>
                      </m:e>
                    </m:d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p>
                    </m:sSup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Notice that when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, the variance is unbiased</a:t>
                </a:r>
              </a:p>
              <a:p>
                <a:r>
                  <a:rPr lang="en-US" dirty="0"/>
                  <a:t>Positive serial correlation</a:t>
                </a:r>
              </a:p>
              <a:p>
                <a:pPr lvl="1"/>
                <a:r>
                  <a:rPr lang="en-US" dirty="0"/>
                  <a:t>Positive serial correlation is the most common type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0&lt;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&lt;1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OLS understates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Negative serial correlation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−1&lt;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&lt;0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p>
                    </m:sSup>
                  </m:oMath>
                </a14:m>
                <a:r>
                  <a:rPr lang="en-US" dirty="0"/>
                  <a:t> is negative when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dirty="0"/>
                  <a:t> is odd and positive when even</a:t>
                </a:r>
              </a:p>
              <a:p>
                <a:pPr lvl="1"/>
                <a:r>
                  <a:rPr lang="en-US" dirty="0"/>
                  <a:t>OLS overstates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Our typical tests are invalid when serial correlation is present</a:t>
                </a:r>
              </a:p>
              <a:p>
                <a:pPr lvl="1"/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AE480F1-74DF-E757-AB4A-191B24D9EA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784495"/>
              </a:xfrm>
              <a:blipFill>
                <a:blip r:embed="rId2"/>
                <a:stretch>
                  <a:fillRect l="-1086" t="-2910" b="-13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37709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2B669-C3D2-1735-64BF-1B6E3658F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for Serial Correlation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AE480F1-74DF-E757-AB4A-191B24D9EAE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-test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𝐴𝑅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en-US" dirty="0"/>
                  <a:t> with strictly exogeneous regressors</a:t>
                </a:r>
              </a:p>
              <a:p>
                <a:pPr lvl="1"/>
                <a:r>
                  <a:rPr lang="en-US" dirty="0"/>
                  <a:t>The most popular and easiest test</a:t>
                </a:r>
              </a:p>
              <a:p>
                <a:r>
                  <a:rPr lang="en-US" dirty="0"/>
                  <a:t>Durbin-Watson Test</a:t>
                </a:r>
              </a:p>
              <a:p>
                <a:pPr lvl="1"/>
                <a:r>
                  <a:rPr lang="en-US" dirty="0"/>
                  <a:t>Another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𝐴𝑅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en-US" dirty="0"/>
                  <a:t> test</a:t>
                </a:r>
              </a:p>
              <a:p>
                <a:r>
                  <a:rPr lang="en-US" dirty="0"/>
                  <a:t>Testing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𝐴𝑅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en-US" dirty="0"/>
                  <a:t> without strictly exogeneous regressors</a:t>
                </a:r>
              </a:p>
              <a:p>
                <a:pPr lvl="1"/>
                <a:r>
                  <a:rPr lang="en-US" dirty="0"/>
                  <a:t>Durbin’s alternative statistic without the need for strict exogeneity</a:t>
                </a:r>
              </a:p>
              <a:p>
                <a:r>
                  <a:rPr lang="en-US" dirty="0"/>
                  <a:t>Testing for higher order serial correlation</a:t>
                </a:r>
              </a:p>
              <a:p>
                <a:pPr lvl="1"/>
                <a:r>
                  <a:rPr lang="en-US" dirty="0"/>
                  <a:t>We can test beyond 1 lag using an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dirty="0"/>
                  <a:t>-test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models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AE480F1-74DF-E757-AB4A-191B24D9EA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3451300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2B669-C3D2-1735-64BF-1B6E3658F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for Serial Correlation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AE480F1-74DF-E757-AB4A-191B24D9EAE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-test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𝐴𝑅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en-US" dirty="0"/>
                  <a:t> with strictly exogeneous regressors</a:t>
                </a:r>
              </a:p>
              <a:p>
                <a:pPr lvl="1"/>
                <a:r>
                  <a:rPr lang="en-US" dirty="0"/>
                  <a:t>The most popular and easiest test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 2, …</m:t>
                    </m:r>
                  </m:oMath>
                </a14:m>
                <a:endParaRPr lang="en-US" b="0" dirty="0"/>
              </a:p>
              <a:p>
                <a:r>
                  <a:rPr lang="en-US" dirty="0"/>
                  <a:t>Our null hypothesis: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or no serial correlation</a:t>
                </a:r>
              </a:p>
              <a:p>
                <a:pPr lvl="1"/>
                <a:r>
                  <a:rPr lang="en-US" dirty="0"/>
                  <a:t>We assume strict exogeneity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of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𝐴𝑅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en-US" dirty="0"/>
                  <a:t> model is 0: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And the variance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is constant: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Or,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dirty="0"/>
                  <a:t> Sequence</a:t>
                </a:r>
              </a:p>
              <a:p>
                <a:r>
                  <a:rPr lang="en-US" dirty="0"/>
                  <a:t>We don’t know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We can use the estimated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to estimate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AE480F1-74DF-E757-AB4A-191B24D9EA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 b="-8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3497387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2B669-C3D2-1735-64BF-1B6E3658F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for Serial Correlation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AE480F1-74DF-E757-AB4A-191B24D9EAE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b="0" dirty="0"/>
                  <a:t>We have used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-test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𝐴𝑅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en-US" dirty="0"/>
                  <a:t> with strictly exogeneous regressors before</a:t>
                </a:r>
              </a:p>
              <a:p>
                <a:pPr lvl="1"/>
                <a:r>
                  <a:rPr lang="en-US" dirty="0"/>
                  <a:t>Estimate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after the regression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Regress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dirty="0"/>
                  <a:t> without a constant to get an estimate of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Use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sub>
                    </m:sSub>
                  </m:oMath>
                </a14:m>
                <a:r>
                  <a:rPr lang="en-US" dirty="0"/>
                  <a:t> to test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r>
                  <a:rPr lang="en-US" dirty="0"/>
                  <a:t>Note:</a:t>
                </a:r>
              </a:p>
              <a:p>
                <a:pPr lvl="1"/>
                <a:r>
                  <a:rPr lang="en-US" dirty="0"/>
                  <a:t>It’s possible to find statistical significance with a large enough sample</a:t>
                </a:r>
              </a:p>
              <a:p>
                <a:pPr lvl="1"/>
                <a:r>
                  <a:rPr lang="en-US" dirty="0"/>
                  <a:t>You may need to adjust for heteroskedastic-robust standard errors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AE480F1-74DF-E757-AB4A-191B24D9EA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1082844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2B669-C3D2-1735-64BF-1B6E3658F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for Serial Correlation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AE480F1-74DF-E757-AB4A-191B24D9EAE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b="0" dirty="0"/>
                  <a:t>Durban-Watson Test</a:t>
                </a:r>
              </a:p>
              <a:p>
                <a:pPr lvl="1"/>
                <a:r>
                  <a:rPr lang="en-US" dirty="0"/>
                  <a:t>Another test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𝐴𝑅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serial correlation that is based on OLS residuals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𝐷𝑊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nary>
                              <m:naryPr>
                                <m:chr m:val="∑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=2</m:t>
                                </m:r>
                              </m:sub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𝑢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𝑢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nary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nary>
                          <m:naryPr>
                            <m:chr m:val="∑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bSup>
                              <m:sSubSup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  <m:sup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nary>
                      </m:den>
                    </m:f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≈2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1−</m:t>
                        </m:r>
                        <m:acc>
                          <m:accPr>
                            <m:chr m:val="̂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</m:acc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Due to issues with the distribution of the null, we need:</a:t>
                </a:r>
              </a:p>
              <a:p>
                <a:pPr lvl="1"/>
                <a:r>
                  <a:rPr lang="en-US" dirty="0"/>
                  <a:t>An upper bound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sub>
                    </m:sSub>
                  </m:oMath>
                </a14:m>
                <a:r>
                  <a:rPr lang="en-US" dirty="0"/>
                  <a:t> and a lower bound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dirty="0"/>
                  <a:t> as critical values</a:t>
                </a:r>
              </a:p>
              <a:p>
                <a:pPr lvl="1"/>
                <a:r>
                  <a:rPr lang="en-US" dirty="0"/>
                  <a:t>We need the sample size, and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number of regressors, and to choose a significance level</a:t>
                </a:r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𝐷𝑊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dirty="0"/>
                  <a:t> then we reject the null hypothesis and accept the alternative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𝐷𝑊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sub>
                    </m:sSub>
                  </m:oMath>
                </a14:m>
                <a:r>
                  <a:rPr lang="en-US" dirty="0"/>
                  <a:t>, then we fail to reject the null hypothesis</a:t>
                </a:r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𝐷𝑊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sub>
                    </m:sSub>
                  </m:oMath>
                </a14:m>
                <a:r>
                  <a:rPr lang="en-US" dirty="0"/>
                  <a:t>, the test is inconclusive</a:t>
                </a:r>
              </a:p>
              <a:p>
                <a:r>
                  <a:rPr lang="en-US" dirty="0"/>
                  <a:t>Note: this requires the full set of classical assumptions including normality in the error term</a:t>
                </a:r>
              </a:p>
              <a:p>
                <a:pPr lvl="1"/>
                <a:r>
                  <a:rPr lang="en-US" dirty="0"/>
                  <a:t>If any fail, they can lead to a wide inconclusive region; Wooldridge prefers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 test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AE480F1-74DF-E757-AB4A-191B24D9EA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2"/>
                <a:stretch>
                  <a:fillRect l="-965" t="-32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8055655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2B669-C3D2-1735-64BF-1B6E3658F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for Serial Correlation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AE480F1-74DF-E757-AB4A-191B24D9EAE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>
                <a:normAutofit/>
              </a:bodyPr>
              <a:lstStyle/>
              <a:p>
                <a:r>
                  <a:rPr lang="en-US" b="0" dirty="0"/>
                  <a:t>Problems with the prior two tests</a:t>
                </a:r>
                <a:endParaRPr lang="en-US" dirty="0"/>
              </a:p>
              <a:p>
                <a:pPr lvl="1"/>
                <a:r>
                  <a:rPr lang="en-US" dirty="0"/>
                  <a:t>If there is a lack of strict exogeneity, then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-test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𝐷𝑊</m:t>
                    </m:r>
                  </m:oMath>
                </a14:m>
                <a:r>
                  <a:rPr lang="en-US" dirty="0"/>
                  <a:t>-test are invalid</a:t>
                </a:r>
              </a:p>
              <a:p>
                <a:r>
                  <a:rPr lang="en-US" dirty="0"/>
                  <a:t>Durbin’s alternative statistic</a:t>
                </a:r>
              </a:p>
              <a:p>
                <a:pPr lvl="1"/>
                <a:r>
                  <a:rPr lang="en-US" dirty="0"/>
                  <a:t>Is valid when strict exogeneity is not present</a:t>
                </a:r>
              </a:p>
              <a:p>
                <a:pPr lvl="1"/>
                <a:r>
                  <a:rPr lang="en-US" dirty="0"/>
                  <a:t>Regress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and estimate the residuals,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dirty="0"/>
                  <a:t> (include the intercept)</a:t>
                </a:r>
              </a:p>
              <a:p>
                <a:pPr lvl="1"/>
                <a:r>
                  <a:rPr lang="en-US" dirty="0"/>
                  <a:t>Regress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dirty="0"/>
                  <a:t> to obtain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</m:acc>
                  </m:oMath>
                </a14:m>
                <a:r>
                  <a:rPr lang="en-US" dirty="0"/>
                  <a:t> and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-statistic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sub>
                    </m:sSub>
                  </m:oMath>
                </a14:m>
                <a:r>
                  <a:rPr lang="en-US" dirty="0"/>
                  <a:t> to test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We can use heteroskedastic-robust standard errors, as well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AE480F1-74DF-E757-AB4A-191B24D9EA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2"/>
                <a:stretch>
                  <a:fillRect l="-1086" t="-21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5400942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2B669-C3D2-1735-64BF-1B6E3658F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for Serial Correlation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AE480F1-74DF-E757-AB4A-191B24D9EAE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847318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b="0" dirty="0"/>
                  <a:t>Testing fo</a:t>
                </a:r>
                <a:r>
                  <a:rPr lang="en-US" dirty="0"/>
                  <a:t>r Higher Order Serial Correlation</a:t>
                </a:r>
              </a:p>
              <a:p>
                <a:pPr lvl="1"/>
                <a:r>
                  <a:rPr lang="en-US" dirty="0"/>
                  <a:t>We can extend our tests for serial correlation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/>
                  <a:t> number of lags easily</a:t>
                </a:r>
              </a:p>
              <a:p>
                <a:r>
                  <a:rPr lang="en-US" dirty="0"/>
                  <a:t>For example, an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(2)</m:t>
                    </m:r>
                  </m:oMath>
                </a14:m>
                <a:r>
                  <a:rPr lang="en-US" dirty="0"/>
                  <a:t> model, but it can be extended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Testing for second order serial correlation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We regress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and obtain the residual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Regress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dirty="0"/>
                  <a:t>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Obtain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dirty="0"/>
                  <a:t>-statistic for joint significance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−2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If there are quarterly or seasonal data</a:t>
                </a:r>
              </a:p>
              <a:p>
                <a:pPr lvl="1"/>
                <a:r>
                  <a:rPr lang="en-US" dirty="0"/>
                  <a:t>We should test serial correlation for quarterly seasonally unadjusted data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−4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Regress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−4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 ∀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=5,…,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AE480F1-74DF-E757-AB4A-191B24D9EA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847318"/>
              </a:xfrm>
              <a:blipFill>
                <a:blip r:embed="rId2"/>
                <a:stretch>
                  <a:fillRect l="-965" t="-23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918117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2B669-C3D2-1735-64BF-1B6E3658F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Correcting for Serial Correlation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E480F1-74DF-E757-AB4A-191B24D9EA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Correcting for Serial Correlation with Strictly Exogenous Regressors</a:t>
            </a:r>
          </a:p>
          <a:p>
            <a:pPr lvl="1"/>
            <a:r>
              <a:rPr lang="en-US" dirty="0"/>
              <a:t>Quasi-differenced data and Feasible Generalized Least Squares</a:t>
            </a:r>
          </a:p>
          <a:p>
            <a:pPr lvl="1"/>
            <a:r>
              <a:rPr lang="en-US" dirty="0"/>
              <a:t>Cochrane-Orcutt (CO) estimation</a:t>
            </a:r>
          </a:p>
          <a:p>
            <a:pPr lvl="1"/>
            <a:r>
              <a:rPr lang="en-US" dirty="0" err="1"/>
              <a:t>Prais-Winsten</a:t>
            </a:r>
            <a:r>
              <a:rPr lang="en-US" dirty="0"/>
              <a:t> (PW) estimation</a:t>
            </a:r>
          </a:p>
          <a:p>
            <a:pPr lvl="1"/>
            <a:r>
              <a:rPr lang="en-US" dirty="0"/>
              <a:t>Problems occur when regressors are not strict exogeneous</a:t>
            </a:r>
          </a:p>
          <a:p>
            <a:r>
              <a:rPr lang="en-US" dirty="0"/>
              <a:t>Differencing</a:t>
            </a:r>
          </a:p>
          <a:p>
            <a:pPr lvl="1"/>
            <a:r>
              <a:rPr lang="en-US" dirty="0"/>
              <a:t>Go back to the Panel Data discussion on first-differencing</a:t>
            </a:r>
          </a:p>
          <a:p>
            <a:pPr lvl="1"/>
            <a:r>
              <a:rPr lang="en-US" dirty="0"/>
              <a:t>We can use this to take care of unit roots, but also serial correlation</a:t>
            </a:r>
          </a:p>
          <a:p>
            <a:r>
              <a:rPr lang="en-US" dirty="0"/>
              <a:t>Serial Correlation-Robust Inference</a:t>
            </a:r>
          </a:p>
          <a:p>
            <a:pPr lvl="1"/>
            <a:r>
              <a:rPr lang="en-US" dirty="0"/>
              <a:t>Adjust errors to account for serial correlation similar to heteroskedasticity</a:t>
            </a:r>
          </a:p>
        </p:txBody>
      </p:sp>
    </p:spTree>
    <p:extLst>
      <p:ext uri="{BB962C8B-B14F-4D97-AF65-F5344CB8AC3E}">
        <p14:creationId xmlns:p14="http://schemas.microsoft.com/office/powerpoint/2010/main" val="20866795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2B669-C3D2-1735-64BF-1B6E3658F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Correcting for Serial Correlation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AE480F1-74DF-E757-AB4A-191B24D9EAE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825546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We can </a:t>
                </a:r>
                <a:r>
                  <a:rPr lang="en-US" b="1" dirty="0"/>
                  <a:t>quasi-difference</a:t>
                </a:r>
                <a:r>
                  <a:rPr lang="en-US" dirty="0"/>
                  <a:t> transform our equation to eliminate serial correlation with Strictly Exogenous Regressors</a:t>
                </a:r>
              </a:p>
              <a:p>
                <a:pPr lvl="1"/>
                <a:r>
                  <a:rPr lang="en-US" dirty="0"/>
                  <a:t>If our model satisfies TS.1-TS.4, we relax our serial correlation assumption (TS.5), and our </a:t>
                </a:r>
                <a:r>
                  <a:rPr lang="en-US" b="1" dirty="0"/>
                  <a:t>error term</a:t>
                </a:r>
                <a:r>
                  <a:rPr lang="en-US" dirty="0"/>
                  <a:t> follows an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𝐴𝑅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en-US" dirty="0"/>
                  <a:t> model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𝜌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Our variance of the error term becomes 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/(1−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When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≥2</m:t>
                    </m:r>
                  </m:oMath>
                </a14:m>
                <a:r>
                  <a:rPr lang="en-US" dirty="0"/>
                  <a:t>, multiple the lag by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US" dirty="0"/>
                  <a:t> and subtract the two periods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𝜌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</m:d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≥2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</m:d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≥2</m:t>
                    </m:r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When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, multiple by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1/2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1/2</m:t>
                        </m:r>
                      </m:sup>
                    </m:sSup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dirty="0"/>
              </a:p>
              <a:p>
                <a:r>
                  <a:rPr lang="en-US" dirty="0"/>
                  <a:t>We can combine the two equations for BLUE estimators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AE480F1-74DF-E757-AB4A-191B24D9EA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825546"/>
              </a:xfrm>
              <a:blipFill>
                <a:blip r:embed="rId2"/>
                <a:stretch>
                  <a:fillRect l="-965" t="-2362" r="-965" b="-2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3801435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2B669-C3D2-1735-64BF-1B6E3658F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Correcting for Serial Correlation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AE480F1-74DF-E757-AB4A-191B24D9EAE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825546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Quasi-differenced data can be estimated with a Feasible Generalized Least Squares (FGLS)</a:t>
                </a:r>
              </a:p>
              <a:p>
                <a:pPr lvl="1"/>
                <a:r>
                  <a:rPr lang="en-US" dirty="0"/>
                  <a:t>Cochrane-Orcutt (OC) estimation uses FGLS without the first observation</a:t>
                </a:r>
              </a:p>
              <a:p>
                <a:pPr lvl="1"/>
                <a:r>
                  <a:rPr lang="en-US" dirty="0" err="1"/>
                  <a:t>Prais-Winsten</a:t>
                </a:r>
                <a:r>
                  <a:rPr lang="en-US" dirty="0"/>
                  <a:t> (PW) uses all observation</a:t>
                </a:r>
              </a:p>
              <a:p>
                <a:r>
                  <a:rPr lang="en-US" dirty="0"/>
                  <a:t>OLS and FGLS</a:t>
                </a:r>
              </a:p>
              <a:p>
                <a:pPr lvl="1"/>
                <a:r>
                  <a:rPr lang="en-US" dirty="0"/>
                  <a:t>FGLS requires strict exogeneity, which is tough to satisfy, PLUS the sum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dirty="0"/>
                  <a:t> needs to be uncorrelated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for FGLS to be consistent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If FGLS fails these assumptions, then it is inconsistent</a:t>
                </a:r>
              </a:p>
              <a:p>
                <a:pPr lvl="1"/>
                <a:r>
                  <a:rPr lang="en-US" dirty="0"/>
                  <a:t>OLS only requires contemporaneous exogeneity instead of strict exogeneity for consistency, while it might not be as efficient, it is consistent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AE480F1-74DF-E757-AB4A-191B24D9EA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825546"/>
              </a:xfrm>
              <a:blipFill>
                <a:blip r:embed="rId2"/>
                <a:stretch>
                  <a:fillRect l="-1086" t="-2100" r="-14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334344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C302CC-8EAD-E9F5-CD80-CA8AC9FF7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and Examples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04103B9-BBFB-734C-15CF-D7DC5661534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Short-run propensity or impact multiplier</a:t>
                </a:r>
              </a:p>
              <a:p>
                <a:pPr lvl="1"/>
                <a:r>
                  <a:rPr lang="en-US" dirty="0"/>
                  <a:t>This is a distributed lag model with an immediate change in the dependent variable given a one-unit increase in the explanatory variable</a:t>
                </a:r>
              </a:p>
              <a:p>
                <a:pPr lvl="1"/>
                <a:r>
                  <a:rPr lang="en-US" dirty="0"/>
                  <a:t>Let’s say our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/>
                  <a:t> is equal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dirty="0"/>
                  <a:t> and experience a 1-unit increase in time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Such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𝒄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endParaRPr lang="en-US" dirty="0"/>
              </a:p>
              <a:p>
                <a:r>
                  <a:rPr lang="en-US" dirty="0"/>
                  <a:t>Our change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+1)+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+1),</m:t>
                    </m:r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endParaRPr lang="en-US" b="0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04103B9-BBFB-734C-15CF-D7DC5661534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8160668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2B669-C3D2-1735-64BF-1B6E3658F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Correcting for Serial Correlation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AE480F1-74DF-E757-AB4A-191B24D9EAE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825546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Differencing and Serial Correlation</a:t>
                </a:r>
              </a:p>
              <a:p>
                <a:pPr lvl="1"/>
                <a:r>
                  <a:rPr lang="en-US" dirty="0"/>
                  <a:t>We can use first differencing to transform highly persistent data into weakly dependent and use it to take care of serial correlation in these situations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 2, …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We can use differencing if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follows an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𝐴𝑅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en-US" dirty="0"/>
                  <a:t> process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 2, …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If there is a random walk then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will be serially uncorrelated</a:t>
                </a:r>
              </a:p>
              <a:p>
                <a:r>
                  <a:rPr lang="en-US" dirty="0"/>
                  <a:t>Even if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does not follow a random walk 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.,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US" dirty="0"/>
                  <a:t> is positive and large, then the first difference can take care of most of the serial correlation</a:t>
                </a:r>
              </a:p>
              <a:p>
                <a:pPr lvl="1"/>
                <a:r>
                  <a:rPr lang="en-US" dirty="0"/>
                  <a:t>Likely a better method than FGLS which has strong assumption requirements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pPr lvl="1"/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AE480F1-74DF-E757-AB4A-191B24D9EA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825546"/>
              </a:xfrm>
              <a:blipFill>
                <a:blip r:embed="rId2"/>
                <a:stretch>
                  <a:fillRect l="-1086" t="-2100" r="-121" b="-18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6740719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06455-6542-C56A-5283-26791ABFA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Serial Correlation Robust Inference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24B3D3B-6169-2A45-0AAB-59978022BAF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Serial correlation-robust standard errors</a:t>
                </a:r>
              </a:p>
              <a:p>
                <a:pPr lvl="1"/>
                <a:r>
                  <a:rPr lang="en-US" dirty="0"/>
                  <a:t>This is an estimator that is asymptotically valid regardless of serial correlation</a:t>
                </a:r>
              </a:p>
              <a:p>
                <a:pPr lvl="1"/>
                <a:r>
                  <a:rPr lang="en-US" dirty="0"/>
                  <a:t>We may want to adjust the OLS standard errors instead of using FGLS, due to multiple strict exogeneity requirements makes and the errors follow an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𝐴𝑅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en-US" dirty="0"/>
                  <a:t> model</a:t>
                </a:r>
              </a:p>
              <a:p>
                <a:pPr lvl="1"/>
                <a:r>
                  <a:rPr lang="en-US" dirty="0"/>
                  <a:t>We can adjust the standard errors similar to heteroskedasticity</a:t>
                </a:r>
              </a:p>
              <a:p>
                <a:pPr lvl="1"/>
                <a:r>
                  <a:rPr lang="en-US" dirty="0"/>
                  <a:t>You can use SC-robust standard errors after a transformation </a:t>
                </a:r>
              </a:p>
              <a:p>
                <a:r>
                  <a:rPr lang="en-US" dirty="0"/>
                  <a:t>Problems</a:t>
                </a:r>
              </a:p>
              <a:p>
                <a:pPr lvl="1"/>
                <a:r>
                  <a:rPr lang="en-US" dirty="0"/>
                  <a:t>Unlike heteroskedastic-robust standard errors, this SC-robust standard errors may behave poorly when there is a lot of SC and small sample size</a:t>
                </a:r>
              </a:p>
              <a:p>
                <a:pPr lvl="1"/>
                <a:r>
                  <a:rPr lang="en-US" dirty="0"/>
                  <a:t>OLS can be very inefficient in small sample size</a:t>
                </a:r>
              </a:p>
              <a:p>
                <a:pPr lvl="1"/>
                <a:r>
                  <a:rPr lang="en-US" dirty="0"/>
                  <a:t>If serial correlation is substantial, then consider quasi-differencing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24B3D3B-6169-2A45-0AAB-59978022BAF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8" b="-14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6240970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C3D4B0-BFA6-3D98-1FC1-A905A5B10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Note on Serial Correlation Correction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78246B-877F-FA90-C8EF-33855BE3360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When we have panel data (Large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with small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Cluster your standard errors</a:t>
                </a:r>
              </a:p>
              <a:p>
                <a:r>
                  <a:rPr lang="en-US" dirty="0"/>
                  <a:t>When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is small or 1 with a large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See if your time series is an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(1)</m:t>
                    </m:r>
                  </m:oMath>
                </a14:m>
                <a:r>
                  <a:rPr lang="en-US" dirty="0"/>
                  <a:t> process, and if so take the first difference</a:t>
                </a:r>
              </a:p>
              <a:p>
                <a:pPr lvl="1"/>
                <a:r>
                  <a:rPr lang="en-US" dirty="0"/>
                  <a:t>If your time series satisfies the quasi-difference assumption, then consider the </a:t>
                </a:r>
                <a:r>
                  <a:rPr lang="en-US" dirty="0" err="1"/>
                  <a:t>Prais-Winsten</a:t>
                </a:r>
                <a:r>
                  <a:rPr lang="en-US" dirty="0"/>
                  <a:t> or Cochran-Orcutt estimator</a:t>
                </a:r>
              </a:p>
              <a:p>
                <a:pPr lvl="1"/>
                <a:r>
                  <a:rPr lang="en-US" dirty="0"/>
                  <a:t>If your time series does not satisfy the quasi-difference assumption, but your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is sufficiently large, then use Newey Heteroskedastic Autocorrelation Correction standard errors</a:t>
                </a:r>
              </a:p>
              <a:p>
                <a:pPr lvl="1"/>
                <a:r>
                  <a:rPr lang="en-US" dirty="0"/>
                  <a:t>Don’t forget to use a sensitivity analysis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78246B-877F-FA90-C8EF-33855BE3360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92839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AB2A23-0ABC-CCA5-D327-C00DE052A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Forecasting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4B2EBC-F636-10A7-340F-3577AD49DC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663932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30D474-6FC9-7AB9-E6A1-E5D397F98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Forecasting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19D6645-3442-13FB-C826-A72C3FC5370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We change directions for forecasting</a:t>
                </a:r>
              </a:p>
              <a:p>
                <a:pPr lvl="1"/>
                <a:r>
                  <a:rPr lang="en-US" dirty="0"/>
                  <a:t>We are concerned about predicting rather than estimating causal or structural models – more machine learning realm</a:t>
                </a:r>
              </a:p>
              <a:p>
                <a:pPr lvl="1"/>
                <a:r>
                  <a:rPr lang="en-US" dirty="0"/>
                  <a:t>Goal: Minimize the Root Mean Squared Error or Mean Absolute Error</a:t>
                </a:r>
              </a:p>
              <a:p>
                <a:r>
                  <a:rPr lang="en-US" dirty="0"/>
                  <a:t>Information 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This is the data or information we can observe at time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 or prior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Forecast Error</a:t>
                </a:r>
              </a:p>
              <a:p>
                <a:pPr lvl="1"/>
                <a:r>
                  <a:rPr lang="en-US" dirty="0"/>
                  <a:t>Loss is associated with </a:t>
                </a:r>
                <a:r>
                  <a:rPr lang="en-US" b="1" dirty="0"/>
                  <a:t>forecast error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is the </a:t>
                </a:r>
                <a:r>
                  <a:rPr lang="en-US" b="1" dirty="0"/>
                  <a:t>one-step-ahead forecast </a:t>
                </a:r>
                <a:r>
                  <a:rPr lang="en-US" dirty="0"/>
                  <a:t>(kind of like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We can use our squared error,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dirty="0"/>
                  <a:t>, or absolute value of the prediction error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as a measure of loss or </a:t>
                </a:r>
                <a:r>
                  <a:rPr lang="en-US" b="1" dirty="0"/>
                  <a:t>loss function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19D6645-3442-13FB-C826-A72C3FC537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8" r="-13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3297739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30D474-6FC9-7AB9-E6A1-E5D397F98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Forecasting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19D6645-3442-13FB-C826-A72C3FC5370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749346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We need a criterion for choosing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based on information at time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 to forecast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At time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, we don’t know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dirty="0"/>
                  <a:t> since it is a random variable given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dirty="0"/>
                  <a:t> is a random variable</a:t>
                </a:r>
              </a:p>
              <a:p>
                <a:pPr lvl="1"/>
                <a:r>
                  <a:rPr lang="en-US" b="1" dirty="0"/>
                  <a:t>Minimize</a:t>
                </a:r>
                <a:r>
                  <a:rPr lang="en-US" dirty="0"/>
                  <a:t> the </a:t>
                </a:r>
                <a:r>
                  <a:rPr lang="en-US" b="1" dirty="0"/>
                  <a:t>expected squared forecast error </a:t>
                </a:r>
                <a:r>
                  <a:rPr lang="en-US" dirty="0"/>
                  <a:t>given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or information 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Conditional expectation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minimizes the expected squared forecast error</a:t>
                </a:r>
              </a:p>
              <a:p>
                <a:r>
                  <a:rPr lang="en-US" dirty="0"/>
                  <a:t>Examples of </a:t>
                </a:r>
                <a:r>
                  <a:rPr lang="en-US"/>
                  <a:t>conditional expectation</a:t>
                </a:r>
                <a:endParaRPr lang="en-US" dirty="0"/>
              </a:p>
              <a:p>
                <a:pPr lvl="1"/>
                <a:r>
                  <a:rPr lang="en-US" dirty="0"/>
                  <a:t>A martingale process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 exponential smoothing process were weights of lags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go to 0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d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0&lt;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&lt;1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19D6645-3442-13FB-C826-A72C3FC537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749346"/>
              </a:xfrm>
              <a:blipFill>
                <a:blip r:embed="rId2"/>
                <a:stretch>
                  <a:fillRect l="-1086" t="-2933" r="-6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1292979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30D474-6FC9-7AB9-E6A1-E5D397F98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Regression Models Used for</a:t>
            </a:r>
            <a:br>
              <a:rPr lang="en-US" dirty="0"/>
            </a:br>
            <a:r>
              <a:rPr lang="en-US" dirty="0"/>
              <a:t>Forecasting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9D6645-3442-13FB-C826-A72C3FC537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Types of Regression Models Used</a:t>
            </a:r>
          </a:p>
          <a:p>
            <a:pPr lvl="1"/>
            <a:r>
              <a:rPr lang="en-US" dirty="0"/>
              <a:t>Conditional Forecast</a:t>
            </a:r>
          </a:p>
          <a:p>
            <a:pPr lvl="1"/>
            <a:r>
              <a:rPr lang="en-US" dirty="0"/>
              <a:t>Unconditional Forecast</a:t>
            </a:r>
          </a:p>
          <a:p>
            <a:pPr lvl="1"/>
            <a:r>
              <a:rPr lang="en-US" dirty="0"/>
              <a:t>One-Step-Ahead Forecasting</a:t>
            </a:r>
          </a:p>
          <a:p>
            <a:pPr lvl="1"/>
            <a:r>
              <a:rPr lang="en-US" dirty="0"/>
              <a:t>Multiple-Step-Ahead Forecasting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069625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30D474-6FC9-7AB9-E6A1-E5D397F98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Regression Models Used for</a:t>
            </a:r>
            <a:br>
              <a:rPr lang="en-US" dirty="0"/>
            </a:br>
            <a:r>
              <a:rPr lang="en-US" dirty="0"/>
              <a:t>Forecasting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19D6645-3442-13FB-C826-A72C3FC5370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Conditional Forecasting</a:t>
                </a:r>
              </a:p>
              <a:p>
                <a:pPr lvl="1"/>
                <a:r>
                  <a:rPr lang="en-US" dirty="0"/>
                  <a:t>Suppose we have a simple static model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Suppose we know parameters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dirty="0"/>
                  <a:t> is known at time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 as an element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, then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Our conditional forecast model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dirty="0"/>
                  <a:t>, since it is conditional on knowing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dirty="0"/>
                  <a:t> at time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dirty="0"/>
              </a:p>
              <a:p>
                <a:r>
                  <a:rPr lang="en-US" dirty="0"/>
                  <a:t>Problems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means that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cannot contain serial correlation</a:t>
                </a:r>
              </a:p>
              <a:p>
                <a:pPr lvl="1"/>
                <a:r>
                  <a:rPr lang="en-US" dirty="0"/>
                  <a:t>We may not know future value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dirty="0"/>
                  <a:t>, but sometimes we have data on the explanatory variable before the dependent variable is published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19D6645-3442-13FB-C826-A72C3FC537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900468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30D474-6FC9-7AB9-E6A1-E5D397F98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Regression Models Used for</a:t>
            </a:r>
            <a:br>
              <a:rPr lang="en-US" dirty="0"/>
            </a:br>
            <a:r>
              <a:rPr lang="en-US" dirty="0"/>
              <a:t>Forecasting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19D6645-3442-13FB-C826-A72C3FC5370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Unconditional Forecasting</a:t>
                </a:r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dirty="0"/>
                  <a:t> is not known at time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, we cannot include it and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We have to forecast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dirty="0"/>
                  <a:t> first, and then forecast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Note: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dirty="0"/>
                  <a:t> is still conditional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, so the name is a bit misleading</a:t>
                </a:r>
              </a:p>
              <a:p>
                <a:pPr lvl="1"/>
                <a:r>
                  <a:rPr lang="en-US" dirty="0"/>
                  <a:t>These past two forecasting models are based on static models</a:t>
                </a:r>
              </a:p>
              <a:p>
                <a:pPr marL="457200" lvl="1" indent="0">
                  <a:buNone/>
                </a:pPr>
                <a:endParaRPr lang="bg-BG" dirty="0"/>
              </a:p>
              <a:p>
                <a:r>
                  <a:rPr lang="en-US" dirty="0"/>
                  <a:t>Vector Autoregressive (VAR) model</a:t>
                </a:r>
              </a:p>
              <a:p>
                <a:pPr lvl="1"/>
                <a:r>
                  <a:rPr lang="en-US" dirty="0"/>
                  <a:t>A </a:t>
                </a:r>
                <a:r>
                  <a:rPr lang="en-US" b="1" dirty="0"/>
                  <a:t>VAR model </a:t>
                </a:r>
                <a:r>
                  <a:rPr lang="en-US" dirty="0"/>
                  <a:t>is a model of two or more time series where each variable is modeled as a linear function of past values of all variables, plus error terms that have zero means given all past values</a:t>
                </a:r>
              </a:p>
              <a:p>
                <a:pPr lvl="1"/>
                <a:r>
                  <a:rPr lang="en-US" dirty="0"/>
                  <a:t>We may have lags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in our forecasts to predict future values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is an example of a VAR model</a:t>
                </a:r>
              </a:p>
              <a:p>
                <a:pPr lvl="1"/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 </m:t>
                    </m:r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Think of VAR as multivariate and AR as lags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only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19D6645-3442-13FB-C826-A72C3FC537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2"/>
                <a:stretch>
                  <a:fillRect l="-965" t="-3252" b="-13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2727412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30D474-6FC9-7AB9-E6A1-E5D397F98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Regression Models Used for</a:t>
            </a:r>
            <a:br>
              <a:rPr lang="en-US" dirty="0"/>
            </a:br>
            <a:r>
              <a:rPr lang="en-US" dirty="0"/>
              <a:t>Forecasting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19D6645-3442-13FB-C826-A72C3FC5370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792889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One-Step-Ahead Forecasting</a:t>
                </a:r>
              </a:p>
              <a:p>
                <a:pPr lvl="1"/>
                <a:r>
                  <a:rPr lang="en-US" dirty="0"/>
                  <a:t>If we are interested in forecasting one period ahead at the end of our sample</a:t>
                </a:r>
              </a:p>
              <a:p>
                <a:r>
                  <a:rPr lang="en-US" dirty="0"/>
                  <a:t>Estimate a </a:t>
                </a:r>
                <a:r>
                  <a:rPr lang="en-US" b="1" dirty="0"/>
                  <a:t>point forecast</a:t>
                </a:r>
                <a:r>
                  <a:rPr lang="en-US" dirty="0"/>
                  <a:t>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dirty="0"/>
                  <a:t> with a sample size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Our forecast error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Estimate a forecast interval around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Estimate the standard error: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𝑠𝑒</m:t>
                                    </m:r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acc>
                                              <m:accPr>
                                                <m:chr m:val="̂"/>
                                                <m:ctrlP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𝑓</m:t>
                                                </m:r>
                                              </m:e>
                                            </m:acc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d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1/2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Our 95% forecast interval is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±1.96 ∙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𝑠𝑒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Options for estimating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+2</m:t>
                        </m:r>
                      </m:sub>
                    </m:sSub>
                  </m:oMath>
                </a14:m>
                <a:r>
                  <a:rPr lang="en-US" dirty="0"/>
                  <a:t> with one-step-ahead</a:t>
                </a:r>
              </a:p>
              <a:p>
                <a:pPr lvl="1"/>
                <a:r>
                  <a:rPr lang="en-US" dirty="0"/>
                  <a:t>Wait until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dirty="0"/>
                  <a:t> actual data are available and then forecast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+2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Re-estimate your parameters using your forecasted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+1 </m:t>
                    </m:r>
                  </m:oMath>
                </a14:m>
                <a:r>
                  <a:rPr lang="en-US" dirty="0"/>
                  <a:t>to forecast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+2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19D6645-3442-13FB-C826-A72C3FC537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792889"/>
              </a:xfrm>
              <a:blipFill>
                <a:blip r:embed="rId2"/>
                <a:stretch>
                  <a:fillRect l="-965" t="-2375" b="-18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569031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C302CC-8EAD-E9F5-CD80-CA8AC9FF7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and Examples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04103B9-BBFB-734C-15CF-D7DC5661534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The short-run or impact multiplier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is our short-run, impact multiplier, on the contemporaneous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, where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𝑆𝑅𝑃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is impact multiplier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dirty="0"/>
                  <a:t> are the changes 1 and 2 years later</a:t>
                </a:r>
              </a:p>
              <a:p>
                <a:pPr lvl="1"/>
                <a:r>
                  <a:rPr lang="en-US" dirty="0"/>
                  <a:t>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reverts back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Graph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for the lag distribution</a:t>
                </a:r>
              </a:p>
              <a:p>
                <a:pPr lvl="1"/>
                <a:r>
                  <a:rPr lang="en-US" dirty="0"/>
                  <a:t>A lag distribution is the lag coefficient graphed as a function of the lag length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04103B9-BBFB-734C-15CF-D7DC5661534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1473738D-9A71-0602-4A8D-2C0A5EAE0C7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45915026"/>
              </p:ext>
            </p:extLst>
          </p:nvPr>
        </p:nvGraphicFramePr>
        <p:xfrm>
          <a:off x="3456668" y="5018315"/>
          <a:ext cx="4272189" cy="20134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42667729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30D474-6FC9-7AB9-E6A1-E5D397F98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Regression Models Used for</a:t>
            </a:r>
            <a:br>
              <a:rPr lang="en-US" dirty="0"/>
            </a:br>
            <a:r>
              <a:rPr lang="en-US" dirty="0"/>
              <a:t>Forecasting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19D6645-3442-13FB-C826-A72C3FC5370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792889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dirty="0"/>
                  <a:t>Vector Autoregressive (VAR) models</a:t>
                </a:r>
              </a:p>
              <a:p>
                <a:pPr lvl="1"/>
                <a:r>
                  <a:rPr lang="en-US" dirty="0"/>
                  <a:t>If we have two series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a vector autoregression consists of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+…</m:t>
                    </m:r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+…</m:t>
                    </m:r>
                  </m:oMath>
                </a14:m>
                <a:endParaRPr lang="en-US" dirty="0"/>
              </a:p>
              <a:p>
                <a:r>
                  <a:rPr lang="en-US" dirty="0"/>
                  <a:t>Granger causality</a:t>
                </a:r>
              </a:p>
              <a:p>
                <a:pPr lvl="1"/>
                <a:r>
                  <a:rPr lang="en-US" dirty="0"/>
                  <a:t>We can test whether after controlling for past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, past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/>
                  <a:t> helps forecast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dirty="0"/>
                  <a:t> consists information 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/>
                  <a:t>, but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dirty="0"/>
                  <a:t> only contains past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dirty="0"/>
              </a:p>
              <a:p>
                <a:pPr lvl="1"/>
                <a:r>
                  <a:rPr lang="en-US" b="1" dirty="0"/>
                  <a:t>Note</a:t>
                </a:r>
                <a:r>
                  <a:rPr lang="en-US" dirty="0"/>
                  <a:t>: this differs conceptually from causal inference</a:t>
                </a:r>
              </a:p>
              <a:p>
                <a:pPr lvl="1"/>
                <a:r>
                  <a:rPr lang="en-US" dirty="0"/>
                  <a:t>E.g.: Use information on inflation and unemployment to forecast unemployment</a:t>
                </a:r>
              </a:p>
              <a:p>
                <a:pPr lvl="1"/>
                <a:r>
                  <a:rPr lang="en-US" dirty="0"/>
                  <a:t>We can test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/>
                  <a:t> does not Granger cause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-tests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dirty="0"/>
                  <a:t>-tests</a:t>
                </a:r>
              </a:p>
              <a:p>
                <a:pPr lvl="1"/>
                <a:r>
                  <a:rPr lang="en-US" dirty="0"/>
                  <a:t>We can add other lags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</m:t>
                    </m:r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dirty="0"/>
                  <a:t> and condition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/>
                  <a:t> causes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given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19D6645-3442-13FB-C826-A72C3FC537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792889"/>
              </a:xfrm>
              <a:blipFill>
                <a:blip r:embed="rId2"/>
                <a:stretch>
                  <a:fillRect l="-965" t="-18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489710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30D474-6FC9-7AB9-E6A1-E5D397F98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Regression Models Used for</a:t>
            </a:r>
            <a:br>
              <a:rPr lang="en-US" dirty="0"/>
            </a:br>
            <a:r>
              <a:rPr lang="en-US" dirty="0"/>
              <a:t>Forecasting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19D6645-3442-13FB-C826-A72C3FC5370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792889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How do we compare our one-step-ahead forecasting models</a:t>
                </a:r>
              </a:p>
              <a:p>
                <a:pPr lvl="1"/>
                <a:r>
                  <a:rPr lang="en-US" b="1" dirty="0"/>
                  <a:t>In-sample criteria</a:t>
                </a:r>
                <a:r>
                  <a:rPr lang="en-US" dirty="0"/>
                  <a:t>: using goodness-of-fit within sample</a:t>
                </a:r>
              </a:p>
              <a:p>
                <a:pPr lvl="1"/>
                <a:r>
                  <a:rPr lang="en-US" b="1" dirty="0"/>
                  <a:t>Out-of-sample criteria</a:t>
                </a:r>
                <a:r>
                  <a:rPr lang="en-US" dirty="0"/>
                  <a:t>: criteria based on part of the sample that was not used in obtaining the parameter estimates </a:t>
                </a:r>
              </a:p>
              <a:p>
                <a:pPr lvl="1"/>
                <a:r>
                  <a:rPr lang="en-US" dirty="0"/>
                  <a:t>You should use out-of-sample criteria, where your </a:t>
                </a:r>
                <a:r>
                  <a:rPr lang="en-US" b="1" dirty="0"/>
                  <a:t>training data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is used to estimate the parameters, and your </a:t>
                </a:r>
                <a:r>
                  <a:rPr lang="en-US" b="1" dirty="0"/>
                  <a:t>testing data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is used to forecast</a:t>
                </a:r>
              </a:p>
              <a:p>
                <a:pPr lvl="1"/>
                <a:r>
                  <a:rPr lang="en-US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</m:oMath>
                </a14:m>
                <a:r>
                  <a:rPr lang="en-US" dirty="0"/>
                  <a:t> be the one-step-ahead forecast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dirty="0"/>
                  <a:t>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=0,1,…,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forecast errors are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Measures to compare: minimize the errors</a:t>
                </a:r>
              </a:p>
              <a:p>
                <a:pPr lvl="1"/>
                <a:r>
                  <a:rPr lang="en-US" dirty="0"/>
                  <a:t>Root Mean Squared Error: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𝑅𝑀𝑆𝐸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  <m:nary>
                              <m:naryPr>
                                <m:chr m:val="∑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  <m:e>
                                <m:sSubSup>
                                  <m:sSubSupPr>
                                    <m:ctrlP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  <m:sup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nary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1/2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Mean Absolute Error: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𝑀𝐴𝐸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  <m:sup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d>
                      </m:e>
                    </m:nary>
                  </m:oMath>
                </a14:m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19D6645-3442-13FB-C826-A72C3FC537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792889"/>
              </a:xfrm>
              <a:blipFill>
                <a:blip r:embed="rId2"/>
                <a:stretch>
                  <a:fillRect l="-1086" t="-2111" r="-1327" b="-142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0190133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30D474-6FC9-7AB9-E6A1-E5D397F98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Regression Models Used for</a:t>
            </a:r>
            <a:br>
              <a:rPr lang="en-US" dirty="0"/>
            </a:br>
            <a:r>
              <a:rPr lang="en-US" dirty="0"/>
              <a:t>Forecasting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19D6645-3442-13FB-C826-A72C3FC5370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Forecasting Trending, Seasonal, and Integrated Processes</a:t>
                </a:r>
              </a:p>
              <a:p>
                <a:pPr lvl="1"/>
                <a:r>
                  <a:rPr lang="en-US" dirty="0"/>
                  <a:t>Some time series to forecast have trends, seasonality, or unit roots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Trending processes</a:t>
                </a:r>
              </a:p>
              <a:p>
                <a:pPr lvl="1"/>
                <a:r>
                  <a:rPr lang="en-US" dirty="0"/>
                  <a:t>This is the simplest case where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has a linear trend but is unpredictable around the trend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 2, …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dirty="0"/>
                  <a:t> contains information on observations through time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dirty="0"/>
                  <a:t> including past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dirty="0"/>
              </a:p>
              <a:p>
                <a:r>
                  <a:rPr lang="en-US" dirty="0"/>
                  <a:t>Forecast trending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 forecast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</m:oMath>
                </a14:m>
                <a:r>
                  <a:rPr lang="en-US" dirty="0"/>
                  <a:t> at any time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for any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≥1</m:t>
                    </m:r>
                  </m:oMath>
                </a14:m>
                <a:r>
                  <a:rPr lang="en-US" dirty="0"/>
                  <a:t> 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 forecast error: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(assuming homoskedasticity)</a:t>
                </a:r>
              </a:p>
              <a:p>
                <a:pPr lvl="1"/>
                <a:r>
                  <a:rPr lang="en-US" dirty="0"/>
                  <a:t>Our forecast: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̂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</m:acc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We just plug in the time period corresponding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into the estimated trend function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19D6645-3442-13FB-C826-A72C3FC537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2"/>
                <a:stretch>
                  <a:fillRect l="-965" t="-2439" b="-13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3378764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30D474-6FC9-7AB9-E6A1-E5D397F98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Regression Models Used for</a:t>
            </a:r>
            <a:br>
              <a:rPr lang="en-US" dirty="0"/>
            </a:br>
            <a:r>
              <a:rPr lang="en-US" dirty="0"/>
              <a:t>Forecasting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19D6645-3442-13FB-C826-A72C3FC5370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Trending process note:</a:t>
                </a:r>
              </a:p>
              <a:p>
                <a:pPr lvl="1"/>
                <a:r>
                  <a:rPr lang="en-US" dirty="0"/>
                  <a:t>We shouldn’t use trending forecasts for unit root or seasonality processes since it will lead to poor forecasts</a:t>
                </a:r>
              </a:p>
              <a:p>
                <a:r>
                  <a:rPr lang="en-US" dirty="0"/>
                  <a:t>Seasonality Forecasting</a:t>
                </a:r>
              </a:p>
              <a:p>
                <a:pPr lvl="1"/>
                <a:r>
                  <a:rPr lang="en-US" dirty="0"/>
                  <a:t>In our forecast model we can account for seasonality by adding binary monthly or quarterly binaries in whatever forecast process we have</a:t>
                </a:r>
              </a:p>
              <a:p>
                <a:r>
                  <a:rPr lang="en-US" dirty="0"/>
                  <a:t>Forecasting processes for unit roots</a:t>
                </a:r>
              </a:p>
              <a:p>
                <a:pPr lvl="1"/>
                <a:r>
                  <a:rPr lang="en-US" dirty="0"/>
                  <a:t>Unlike seasonality, forecasting processes with unit root requires more attention</a:t>
                </a:r>
              </a:p>
              <a:p>
                <a:pPr lvl="1"/>
                <a:r>
                  <a:rPr lang="en-US" dirty="0"/>
                  <a:t>A random walk with a drift: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We have two approaches to produce forecasts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en-US" dirty="0"/>
                  <a:t> processes</a:t>
                </a:r>
              </a:p>
              <a:p>
                <a:pPr lvl="1"/>
                <a:r>
                  <a:rPr lang="en-US" dirty="0"/>
                  <a:t>1. Impose a unit root</a:t>
                </a:r>
              </a:p>
              <a:p>
                <a:pPr lvl="1"/>
                <a:r>
                  <a:rPr lang="en-US" dirty="0"/>
                  <a:t>2. Use a general AR or VAR model for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19D6645-3442-13FB-C826-A72C3FC537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2"/>
                <a:stretch>
                  <a:fillRect l="-965" t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323351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430D474-6FC9-7AB9-E6A1-E5D397F981D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Types of Regression Models Used for</a:t>
                </a:r>
                <a:br>
                  <a:rPr lang="en-US" dirty="0"/>
                </a:br>
                <a:r>
                  <a:rPr lang="en-US" dirty="0"/>
                  <a:t>Forecasting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en-US" dirty="0"/>
                  <a:t> Processes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430D474-6FC9-7AB9-E6A1-E5D397F981D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 t="-13333" b="-2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19D6645-3442-13FB-C826-A72C3FC5370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1. Impose a unit root</a:t>
                </a:r>
              </a:p>
              <a:p>
                <a:pPr lvl="1"/>
                <a:r>
                  <a:rPr lang="en-US" dirty="0"/>
                  <a:t>For a one-step-ahead forecast, we model to forecast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t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, since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Forecast: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We can use an AR or VAR model 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2. Use a general AR or VAR model for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E.g.: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Rearrange to obtain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for a stable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𝐴𝑅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en-US" dirty="0"/>
                  <a:t> model in the difference</a:t>
                </a:r>
              </a:p>
              <a:p>
                <a:pPr lvl="1"/>
                <a:r>
                  <a:rPr lang="en-US" dirty="0"/>
                  <a:t>Our model: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𝛾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 regression results will be similar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, so we can use it directly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19D6645-3442-13FB-C826-A72C3FC537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3"/>
                <a:stretch>
                  <a:fillRect l="-1086" t="-2981" r="-10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6583059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F66649-FB09-7BFD-A518-E08BF7FE85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2F39DB-AA18-F393-CB77-0AAD555029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4594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35958</TotalTime>
  <Words>8561</Words>
  <Application>Microsoft Macintosh PowerPoint</Application>
  <PresentationFormat>Widescreen</PresentationFormat>
  <Paragraphs>806</Paragraphs>
  <Slides>95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95</vt:i4>
      </vt:variant>
    </vt:vector>
  </HeadingPairs>
  <TitlesOfParts>
    <vt:vector size="100" baseType="lpstr">
      <vt:lpstr>Arial</vt:lpstr>
      <vt:lpstr>Calibri</vt:lpstr>
      <vt:lpstr>Calibri Light</vt:lpstr>
      <vt:lpstr>Cambria Math</vt:lpstr>
      <vt:lpstr>Office Theme</vt:lpstr>
      <vt:lpstr>Econ 645: Week 10-11</vt:lpstr>
      <vt:lpstr>Overview</vt:lpstr>
      <vt:lpstr>Introduction to OLS with Times Series</vt:lpstr>
      <vt:lpstr>Introduction and Examples</vt:lpstr>
      <vt:lpstr>Introduction and Examples</vt:lpstr>
      <vt:lpstr>Introduction and Examples</vt:lpstr>
      <vt:lpstr>Introduction and Examples</vt:lpstr>
      <vt:lpstr>Introduction and Examples</vt:lpstr>
      <vt:lpstr>Introduction and Examples</vt:lpstr>
      <vt:lpstr>Introduction and Examples</vt:lpstr>
      <vt:lpstr>Short-run and Long-run elasticities</vt:lpstr>
      <vt:lpstr>Event Studies</vt:lpstr>
      <vt:lpstr>Classical Assumptions of OLS with Time Series</vt:lpstr>
      <vt:lpstr>OLS Assumptions with Finite Sample Properties</vt:lpstr>
      <vt:lpstr>OLS Assumptions with Finite Sample Properties</vt:lpstr>
      <vt:lpstr>OLS Assumptions with Finite Sample Properties</vt:lpstr>
      <vt:lpstr>OLS Assumptions with Finite Sample Properties</vt:lpstr>
      <vt:lpstr>OLS Assumptions with Finite Sample Properties</vt:lpstr>
      <vt:lpstr>OLS Assumptions with Finite Sample Properties</vt:lpstr>
      <vt:lpstr>Time Trends and Seasonality</vt:lpstr>
      <vt:lpstr>Time Trends and Seasonality</vt:lpstr>
      <vt:lpstr>Time Trends</vt:lpstr>
      <vt:lpstr>Time Trends</vt:lpstr>
      <vt:lpstr>Time Trends</vt:lpstr>
      <vt:lpstr>Time Trends</vt:lpstr>
      <vt:lpstr>Time Trends</vt:lpstr>
      <vt:lpstr>Time Trends</vt:lpstr>
      <vt:lpstr>Seasonality</vt:lpstr>
      <vt:lpstr>Seasonality</vt:lpstr>
      <vt:lpstr>Goodness-of-Fit</vt:lpstr>
      <vt:lpstr>Goodness of Fit with Time Series</vt:lpstr>
      <vt:lpstr>Goodness of Fit with Time Series</vt:lpstr>
      <vt:lpstr>Stationary and Weakly Dependent Time Series</vt:lpstr>
      <vt:lpstr>Stationary and Weakly Dependent</vt:lpstr>
      <vt:lpstr>Stationary and Weakly Dependent</vt:lpstr>
      <vt:lpstr>Stationary and Weakly Dependent</vt:lpstr>
      <vt:lpstr>Stationary and Weakly Dependent</vt:lpstr>
      <vt:lpstr>Stationary and Weakly Dependent</vt:lpstr>
      <vt:lpstr>Examples of Weakly Dependent Time Series</vt:lpstr>
      <vt:lpstr>Examples of Weakly Dependent Time Series</vt:lpstr>
      <vt:lpstr>Consistency Properties of OLS with Time Series</vt:lpstr>
      <vt:lpstr>Asymptotic Properties of OLS with Time Series</vt:lpstr>
      <vt:lpstr>Asymptotic Properties of OLS with Time Series</vt:lpstr>
      <vt:lpstr>Asymptotic Properties of OLS with Time Series</vt:lpstr>
      <vt:lpstr>Asymptotic Properties of OLS with Time Series</vt:lpstr>
      <vt:lpstr>Asymptotic Properties of OLS with Time Series</vt:lpstr>
      <vt:lpstr>Asymptotic Properties of OLS with Time Series</vt:lpstr>
      <vt:lpstr>Asymptotic Properties of OLS with Time Series</vt:lpstr>
      <vt:lpstr>Stata</vt:lpstr>
      <vt:lpstr>Highly Persistent Times Series</vt:lpstr>
      <vt:lpstr>Highly Persistent Time Series</vt:lpstr>
      <vt:lpstr>Highly Persistent Time Series</vt:lpstr>
      <vt:lpstr>Highly Persistent Time Series</vt:lpstr>
      <vt:lpstr>Highly Persistent Time Series</vt:lpstr>
      <vt:lpstr>Highly Persistent Time Series</vt:lpstr>
      <vt:lpstr>Highly Persistent Time Series</vt:lpstr>
      <vt:lpstr>Highly Persistent Time Series</vt:lpstr>
      <vt:lpstr>Highly Persistent Time Series</vt:lpstr>
      <vt:lpstr>Transformations of Highly Persistent Time Series</vt:lpstr>
      <vt:lpstr>Transformations of Highly Persistent Time Series</vt:lpstr>
      <vt:lpstr>Transformations of Highly Persistent Time Series</vt:lpstr>
      <vt:lpstr>Transformations of Highly Persistent Time Series</vt:lpstr>
      <vt:lpstr>Dynamically Complete Models</vt:lpstr>
      <vt:lpstr>Dynamically Complete Models and Serial Correlation</vt:lpstr>
      <vt:lpstr>Dynamically Complete Models and Serial Correlation</vt:lpstr>
      <vt:lpstr>Dynamically Complete Models and Serial Correlation</vt:lpstr>
      <vt:lpstr>Dynamically Complete Models and Serial Correlation</vt:lpstr>
      <vt:lpstr>Serial Correlation in Time Series</vt:lpstr>
      <vt:lpstr>OLS estimators with Serial Correlation</vt:lpstr>
      <vt:lpstr>OLS estimators with Serial Correlation</vt:lpstr>
      <vt:lpstr>Testing for Serial Correlation</vt:lpstr>
      <vt:lpstr>Testing for Serial Correlation</vt:lpstr>
      <vt:lpstr>Testing for Serial Correlation</vt:lpstr>
      <vt:lpstr>Testing for Serial Correlation</vt:lpstr>
      <vt:lpstr>Testing for Serial Correlation</vt:lpstr>
      <vt:lpstr>Testing for Serial Correlation</vt:lpstr>
      <vt:lpstr>Correcting for Serial Correlation</vt:lpstr>
      <vt:lpstr>Correcting for Serial Correlation</vt:lpstr>
      <vt:lpstr>Correcting for Serial Correlation</vt:lpstr>
      <vt:lpstr>Correcting for Serial Correlation</vt:lpstr>
      <vt:lpstr>Serial Correlation Robust Inference </vt:lpstr>
      <vt:lpstr>Final Note on Serial Correlation Correction</vt:lpstr>
      <vt:lpstr>Forecasting</vt:lpstr>
      <vt:lpstr>Forecasting</vt:lpstr>
      <vt:lpstr>Forecasting</vt:lpstr>
      <vt:lpstr>Types of Regression Models Used for Forecasting</vt:lpstr>
      <vt:lpstr>Types of Regression Models Used for Forecasting</vt:lpstr>
      <vt:lpstr>Types of Regression Models Used for Forecasting</vt:lpstr>
      <vt:lpstr>Types of Regression Models Used for Forecasting</vt:lpstr>
      <vt:lpstr>Types of Regression Models Used for Forecasting</vt:lpstr>
      <vt:lpstr>Types of Regression Models Used for Forecasting</vt:lpstr>
      <vt:lpstr>Types of Regression Models Used for Forecasting</vt:lpstr>
      <vt:lpstr>Types of Regression Models Used for Forecasting</vt:lpstr>
      <vt:lpstr>Types of Regression Models Used for Forecasting for I(1) Processes</vt:lpstr>
      <vt:lpstr>Stata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Econ 645: Week 10-11</dc:title>
  <dc:creator>Samuel Rowe</dc:creator>
  <cp:lastModifiedBy>Samuel Rowe</cp:lastModifiedBy>
  <cp:revision>107</cp:revision>
  <dcterms:created xsi:type="dcterms:W3CDTF">2023-10-05T21:47:43Z</dcterms:created>
  <dcterms:modified xsi:type="dcterms:W3CDTF">2023-11-06T21:59:14Z</dcterms:modified>
</cp:coreProperties>
</file>